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Equation1.bin" ContentType="application/vnd.openxmlformats-officedocument.oleObject"/>
  <Override PartName="/ppt/notesSlides/notesSlide24.xml" ContentType="application/vnd.openxmlformats-officedocument.presentationml.notesSlide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0.xml" ContentType="application/vnd.openxmlformats-officedocument.presentationml.tags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tags/tag11.xml" ContentType="application/vnd.openxmlformats-officedocument.presentationml.tags+xml"/>
  <Override PartName="/ppt/notesSlides/notesSlide29.xml" ContentType="application/vnd.openxmlformats-officedocument.presentationml.notesSlide+xml"/>
  <Override PartName="/ppt/tags/tag12.xml" ContentType="application/vnd.openxmlformats-officedocument.presentationml.tags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tags/tag13.xml" ContentType="application/vnd.openxmlformats-officedocument.presentationml.tags+xml"/>
  <Override PartName="/ppt/notesSlides/notesSlide31.xml" ContentType="application/vnd.openxmlformats-officedocument.presentationml.notesSlide+xml"/>
  <Override PartName="/ppt/tags/tag14.xml" ContentType="application/vnd.openxmlformats-officedocument.presentationml.tags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tags/tag15.xml" ContentType="application/vnd.openxmlformats-officedocument.presentationml.tags+xml"/>
  <Override PartName="/ppt/notesSlides/notesSlide33.xml" ContentType="application/vnd.openxmlformats-officedocument.presentationml.notesSlide+xml"/>
  <Override PartName="/ppt/charts/chart4.xml" ContentType="application/vnd.openxmlformats-officedocument.drawingml.chart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70" r:id="rId3"/>
    <p:sldId id="271" r:id="rId4"/>
    <p:sldId id="339" r:id="rId5"/>
    <p:sldId id="333" r:id="rId6"/>
    <p:sldId id="334" r:id="rId7"/>
    <p:sldId id="335" r:id="rId8"/>
    <p:sldId id="336" r:id="rId9"/>
    <p:sldId id="337" r:id="rId10"/>
    <p:sldId id="338" r:id="rId11"/>
    <p:sldId id="257" r:id="rId12"/>
    <p:sldId id="285" r:id="rId13"/>
    <p:sldId id="286" r:id="rId14"/>
    <p:sldId id="282" r:id="rId15"/>
    <p:sldId id="283" r:id="rId16"/>
    <p:sldId id="287" r:id="rId17"/>
    <p:sldId id="329" r:id="rId18"/>
    <p:sldId id="289" r:id="rId19"/>
    <p:sldId id="291" r:id="rId20"/>
    <p:sldId id="330" r:id="rId21"/>
    <p:sldId id="292" r:id="rId22"/>
    <p:sldId id="294" r:id="rId23"/>
    <p:sldId id="295" r:id="rId24"/>
    <p:sldId id="331" r:id="rId25"/>
    <p:sldId id="341" r:id="rId26"/>
    <p:sldId id="332" r:id="rId27"/>
    <p:sldId id="344" r:id="rId28"/>
    <p:sldId id="346" r:id="rId29"/>
    <p:sldId id="348" r:id="rId30"/>
    <p:sldId id="349" r:id="rId31"/>
    <p:sldId id="350" r:id="rId32"/>
    <p:sldId id="343" r:id="rId33"/>
    <p:sldId id="351" r:id="rId34"/>
    <p:sldId id="353" r:id="rId35"/>
    <p:sldId id="354" r:id="rId36"/>
    <p:sldId id="355" r:id="rId37"/>
    <p:sldId id="357" r:id="rId38"/>
    <p:sldId id="364" r:id="rId39"/>
    <p:sldId id="365" r:id="rId40"/>
    <p:sldId id="296" r:id="rId41"/>
    <p:sldId id="298" r:id="rId42"/>
    <p:sldId id="342" r:id="rId43"/>
    <p:sldId id="359" r:id="rId44"/>
    <p:sldId id="302" r:id="rId45"/>
    <p:sldId id="312" r:id="rId46"/>
    <p:sldId id="308" r:id="rId47"/>
    <p:sldId id="314" r:id="rId48"/>
    <p:sldId id="316" r:id="rId49"/>
    <p:sldId id="317" r:id="rId50"/>
    <p:sldId id="360" r:id="rId51"/>
    <p:sldId id="361" r:id="rId52"/>
    <p:sldId id="362" r:id="rId53"/>
    <p:sldId id="318" r:id="rId54"/>
    <p:sldId id="366" r:id="rId55"/>
    <p:sldId id="367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81" r:id="rId69"/>
    <p:sldId id="382" r:id="rId70"/>
    <p:sldId id="383" r:id="rId71"/>
    <p:sldId id="384" r:id="rId72"/>
    <p:sldId id="385" r:id="rId73"/>
    <p:sldId id="386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397" r:id="rId85"/>
    <p:sldId id="398" r:id="rId86"/>
    <p:sldId id="399" r:id="rId87"/>
    <p:sldId id="400" r:id="rId88"/>
    <p:sldId id="401" r:id="rId89"/>
    <p:sldId id="402" r:id="rId90"/>
    <p:sldId id="403" r:id="rId91"/>
    <p:sldId id="404" r:id="rId92"/>
    <p:sldId id="405" r:id="rId93"/>
    <p:sldId id="406" r:id="rId94"/>
    <p:sldId id="407" r:id="rId95"/>
    <p:sldId id="408" r:id="rId96"/>
    <p:sldId id="409" r:id="rId97"/>
    <p:sldId id="410" r:id="rId98"/>
    <p:sldId id="411" r:id="rId99"/>
    <p:sldId id="412" r:id="rId100"/>
    <p:sldId id="413" r:id="rId1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67717" autoAdjust="0"/>
  </p:normalViewPr>
  <p:slideViewPr>
    <p:cSldViewPr snapToGrid="0" snapToObjects="1">
      <p:cViewPr>
        <p:scale>
          <a:sx n="68" d="100"/>
          <a:sy n="68" d="100"/>
        </p:scale>
        <p:origin x="-2368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handoutMaster" Target="handoutMasters/handout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91987194861787"/>
          <c:y val="0.146432545931759"/>
          <c:w val="0.408602417344891"/>
          <c:h val="0.61172335958005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</c:v>
                </c:pt>
              </c:strCache>
            </c:strRef>
          </c:tx>
          <c:spPr>
            <a:ln w="38100"/>
          </c:spPr>
          <c:marker>
            <c:symbol val="diamond"/>
            <c:size val="6"/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Sheet1!$B$21:$B$28</c:f>
              <c:numCache>
                <c:formatCode>General</c:formatCode>
                <c:ptCount val="8"/>
                <c:pt idx="0">
                  <c:v>1.006646</c:v>
                </c:pt>
                <c:pt idx="1">
                  <c:v>1.001773</c:v>
                </c:pt>
                <c:pt idx="2">
                  <c:v>1.002619</c:v>
                </c:pt>
                <c:pt idx="3">
                  <c:v>1.003519</c:v>
                </c:pt>
                <c:pt idx="4">
                  <c:v>1.005064</c:v>
                </c:pt>
                <c:pt idx="5">
                  <c:v>1.006082</c:v>
                </c:pt>
                <c:pt idx="6">
                  <c:v>1.006989</c:v>
                </c:pt>
                <c:pt idx="7">
                  <c:v>1.008016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Sheet1!$E$1</c:f>
              <c:strCache>
                <c:ptCount val="1"/>
                <c:pt idx="0">
                  <c:v>DCTCP</c:v>
                </c:pt>
              </c:strCache>
            </c:strRef>
          </c:tx>
          <c:spPr>
            <a:ln w="38100"/>
          </c:spPr>
          <c:marker>
            <c:symbol val="x"/>
            <c:size val="6"/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Sheet1!$E$21:$E$28</c:f>
              <c:numCache>
                <c:formatCode>General</c:formatCode>
                <c:ptCount val="8"/>
                <c:pt idx="0">
                  <c:v>1.277691</c:v>
                </c:pt>
                <c:pt idx="1">
                  <c:v>1.544221</c:v>
                </c:pt>
                <c:pt idx="2">
                  <c:v>1.791598</c:v>
                </c:pt>
                <c:pt idx="3">
                  <c:v>2.047597</c:v>
                </c:pt>
                <c:pt idx="4">
                  <c:v>2.329352</c:v>
                </c:pt>
                <c:pt idx="5">
                  <c:v>2.661969</c:v>
                </c:pt>
                <c:pt idx="6">
                  <c:v>3.063145</c:v>
                </c:pt>
                <c:pt idx="7">
                  <c:v>3.59595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TCP-DropTail</c:v>
                </c:pt>
              </c:strCache>
            </c:strRef>
          </c:tx>
          <c:spPr>
            <a:ln w="38100">
              <a:solidFill>
                <a:schemeClr val="accent6"/>
              </a:solidFill>
            </a:ln>
          </c:spPr>
          <c:marker>
            <c:symbol val="circl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c:spPr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Sheet1!$F$21:$F$28</c:f>
              <c:numCache>
                <c:formatCode>General</c:formatCode>
                <c:ptCount val="8"/>
                <c:pt idx="0">
                  <c:v>2.712796</c:v>
                </c:pt>
                <c:pt idx="1">
                  <c:v>3.886607</c:v>
                </c:pt>
                <c:pt idx="2">
                  <c:v>5.053694</c:v>
                </c:pt>
                <c:pt idx="3">
                  <c:v>6.539819</c:v>
                </c:pt>
                <c:pt idx="4">
                  <c:v>8.425597</c:v>
                </c:pt>
                <c:pt idx="5">
                  <c:v>11.081239</c:v>
                </c:pt>
                <c:pt idx="6">
                  <c:v>15.050176</c:v>
                </c:pt>
                <c:pt idx="7">
                  <c:v>20.373317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34450408"/>
        <c:axId val="-2107006376"/>
      </c:lineChart>
      <c:catAx>
        <c:axId val="-20344504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Load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07006376"/>
        <c:crosses val="autoZero"/>
        <c:auto val="1"/>
        <c:lblAlgn val="ctr"/>
        <c:lblOffset val="100"/>
        <c:noMultiLvlLbl val="0"/>
      </c:catAx>
      <c:valAx>
        <c:axId val="-2107006376"/>
        <c:scaling>
          <c:orientation val="minMax"/>
          <c:max val="1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Normalized FCT 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3445040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193900725644589"/>
          <c:y val="0.000303149606299211"/>
          <c:w val="0.61982476455149"/>
          <c:h val="0.10946797900262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91987194861787"/>
          <c:y val="0.146432545931759"/>
          <c:w val="0.408602417344891"/>
          <c:h val="0.61172335958005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</c:v>
                </c:pt>
              </c:strCache>
            </c:strRef>
          </c:tx>
          <c:spPr>
            <a:ln w="38100"/>
          </c:spPr>
          <c:marker>
            <c:symbol val="diamond"/>
            <c:size val="6"/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Sheet1!$B$21:$B$28</c:f>
              <c:numCache>
                <c:formatCode>General</c:formatCode>
                <c:ptCount val="8"/>
                <c:pt idx="0">
                  <c:v>1.006646</c:v>
                </c:pt>
                <c:pt idx="1">
                  <c:v>1.001773</c:v>
                </c:pt>
                <c:pt idx="2">
                  <c:v>1.002619</c:v>
                </c:pt>
                <c:pt idx="3">
                  <c:v>1.003519</c:v>
                </c:pt>
                <c:pt idx="4">
                  <c:v>1.005064</c:v>
                </c:pt>
                <c:pt idx="5">
                  <c:v>1.006082</c:v>
                </c:pt>
                <c:pt idx="6">
                  <c:v>1.006989</c:v>
                </c:pt>
                <c:pt idx="7">
                  <c:v>1.008016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Sheet1!$E$1</c:f>
              <c:strCache>
                <c:ptCount val="1"/>
                <c:pt idx="0">
                  <c:v>DCTCP</c:v>
                </c:pt>
              </c:strCache>
            </c:strRef>
          </c:tx>
          <c:spPr>
            <a:ln w="38100"/>
          </c:spPr>
          <c:marker>
            <c:symbol val="x"/>
            <c:size val="6"/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Sheet1!$E$21:$E$28</c:f>
              <c:numCache>
                <c:formatCode>General</c:formatCode>
                <c:ptCount val="8"/>
                <c:pt idx="0">
                  <c:v>1.277691</c:v>
                </c:pt>
                <c:pt idx="1">
                  <c:v>1.544221</c:v>
                </c:pt>
                <c:pt idx="2">
                  <c:v>1.791598</c:v>
                </c:pt>
                <c:pt idx="3">
                  <c:v>2.047597</c:v>
                </c:pt>
                <c:pt idx="4">
                  <c:v>2.329352</c:v>
                </c:pt>
                <c:pt idx="5">
                  <c:v>2.661969</c:v>
                </c:pt>
                <c:pt idx="6">
                  <c:v>3.063145</c:v>
                </c:pt>
                <c:pt idx="7">
                  <c:v>3.59595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TCP-DropTail</c:v>
                </c:pt>
              </c:strCache>
            </c:strRef>
          </c:tx>
          <c:spPr>
            <a:ln w="38100">
              <a:solidFill>
                <a:schemeClr val="accent6"/>
              </a:solidFill>
            </a:ln>
          </c:spPr>
          <c:marker>
            <c:symbol val="circl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c:spPr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Sheet1!$F$21:$F$28</c:f>
              <c:numCache>
                <c:formatCode>General</c:formatCode>
                <c:ptCount val="8"/>
                <c:pt idx="0">
                  <c:v>2.712796</c:v>
                </c:pt>
                <c:pt idx="1">
                  <c:v>3.886607</c:v>
                </c:pt>
                <c:pt idx="2">
                  <c:v>5.053694</c:v>
                </c:pt>
                <c:pt idx="3">
                  <c:v>6.539819</c:v>
                </c:pt>
                <c:pt idx="4">
                  <c:v>8.425597</c:v>
                </c:pt>
                <c:pt idx="5">
                  <c:v>11.081239</c:v>
                </c:pt>
                <c:pt idx="6">
                  <c:v>15.050176</c:v>
                </c:pt>
                <c:pt idx="7">
                  <c:v>20.373317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9483352"/>
        <c:axId val="-2034835592"/>
      </c:lineChart>
      <c:catAx>
        <c:axId val="-21094833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Load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34835592"/>
        <c:crosses val="autoZero"/>
        <c:auto val="1"/>
        <c:lblAlgn val="ctr"/>
        <c:lblOffset val="100"/>
        <c:noMultiLvlLbl val="0"/>
      </c:catAx>
      <c:valAx>
        <c:axId val="-2034835592"/>
        <c:scaling>
          <c:orientation val="minMax"/>
          <c:max val="1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Normalized FCT 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0948335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193900725644589"/>
          <c:y val="0.000303149606299211"/>
          <c:w val="0.61982476455149"/>
          <c:h val="0.10946797900262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91987194861787"/>
          <c:y val="0.146432545931759"/>
          <c:w val="0.408602417344891"/>
          <c:h val="0.61172335958005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</c:v>
                </c:pt>
              </c:strCache>
            </c:strRef>
          </c:tx>
          <c:spPr>
            <a:ln w="38100"/>
          </c:spPr>
          <c:marker>
            <c:symbol val="diamond"/>
            <c:size val="6"/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Sheet1!$B$21:$B$28</c:f>
              <c:numCache>
                <c:formatCode>General</c:formatCode>
                <c:ptCount val="8"/>
                <c:pt idx="0">
                  <c:v>1.006646</c:v>
                </c:pt>
                <c:pt idx="1">
                  <c:v>1.001773</c:v>
                </c:pt>
                <c:pt idx="2">
                  <c:v>1.002619</c:v>
                </c:pt>
                <c:pt idx="3">
                  <c:v>1.003519</c:v>
                </c:pt>
                <c:pt idx="4">
                  <c:v>1.005064</c:v>
                </c:pt>
                <c:pt idx="5">
                  <c:v>1.006082</c:v>
                </c:pt>
                <c:pt idx="6">
                  <c:v>1.006989</c:v>
                </c:pt>
                <c:pt idx="7">
                  <c:v>1.008016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Sheet1!$E$1</c:f>
              <c:strCache>
                <c:ptCount val="1"/>
                <c:pt idx="0">
                  <c:v>DCTCP</c:v>
                </c:pt>
              </c:strCache>
            </c:strRef>
          </c:tx>
          <c:spPr>
            <a:ln w="38100"/>
          </c:spPr>
          <c:marker>
            <c:symbol val="x"/>
            <c:size val="6"/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Sheet1!$E$21:$E$28</c:f>
              <c:numCache>
                <c:formatCode>General</c:formatCode>
                <c:ptCount val="8"/>
                <c:pt idx="0">
                  <c:v>1.277691</c:v>
                </c:pt>
                <c:pt idx="1">
                  <c:v>1.544221</c:v>
                </c:pt>
                <c:pt idx="2">
                  <c:v>1.791598</c:v>
                </c:pt>
                <c:pt idx="3">
                  <c:v>2.047597</c:v>
                </c:pt>
                <c:pt idx="4">
                  <c:v>2.329352</c:v>
                </c:pt>
                <c:pt idx="5">
                  <c:v>2.661969</c:v>
                </c:pt>
                <c:pt idx="6">
                  <c:v>3.063145</c:v>
                </c:pt>
                <c:pt idx="7">
                  <c:v>3.59595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TCP-DropTail</c:v>
                </c:pt>
              </c:strCache>
            </c:strRef>
          </c:tx>
          <c:spPr>
            <a:ln w="38100">
              <a:solidFill>
                <a:schemeClr val="accent6"/>
              </a:solidFill>
            </a:ln>
          </c:spPr>
          <c:marker>
            <c:symbol val="circl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c:spPr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Sheet1!$F$21:$F$28</c:f>
              <c:numCache>
                <c:formatCode>General</c:formatCode>
                <c:ptCount val="8"/>
                <c:pt idx="0">
                  <c:v>2.712796</c:v>
                </c:pt>
                <c:pt idx="1">
                  <c:v>3.886607</c:v>
                </c:pt>
                <c:pt idx="2">
                  <c:v>5.053694</c:v>
                </c:pt>
                <c:pt idx="3">
                  <c:v>6.539819</c:v>
                </c:pt>
                <c:pt idx="4">
                  <c:v>8.425597</c:v>
                </c:pt>
                <c:pt idx="5">
                  <c:v>11.081239</c:v>
                </c:pt>
                <c:pt idx="6">
                  <c:v>15.050176</c:v>
                </c:pt>
                <c:pt idx="7">
                  <c:v>20.373317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6394008"/>
        <c:axId val="-2079793400"/>
      </c:lineChart>
      <c:catAx>
        <c:axId val="-20763940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Load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79793400"/>
        <c:crosses val="autoZero"/>
        <c:auto val="1"/>
        <c:lblAlgn val="ctr"/>
        <c:lblOffset val="100"/>
        <c:noMultiLvlLbl val="0"/>
      </c:catAx>
      <c:valAx>
        <c:axId val="-2079793400"/>
        <c:scaling>
          <c:orientation val="minMax"/>
          <c:max val="1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Normalized FCT 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7639400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193900725644589"/>
          <c:y val="0.000303149606299211"/>
          <c:w val="0.61982476455149"/>
          <c:h val="0.10946797900262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91987194861787"/>
          <c:y val="0.146432545931759"/>
          <c:w val="0.408602417344891"/>
          <c:h val="0.61172335958005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</c:v>
                </c:pt>
              </c:strCache>
            </c:strRef>
          </c:tx>
          <c:spPr>
            <a:ln w="38100"/>
          </c:spPr>
          <c:marker>
            <c:symbol val="diamond"/>
            <c:size val="6"/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Sheet1!$B$21:$B$28</c:f>
              <c:numCache>
                <c:formatCode>General</c:formatCode>
                <c:ptCount val="8"/>
                <c:pt idx="0">
                  <c:v>1.006646</c:v>
                </c:pt>
                <c:pt idx="1">
                  <c:v>1.001773</c:v>
                </c:pt>
                <c:pt idx="2">
                  <c:v>1.002619</c:v>
                </c:pt>
                <c:pt idx="3">
                  <c:v>1.003519</c:v>
                </c:pt>
                <c:pt idx="4">
                  <c:v>1.005064</c:v>
                </c:pt>
                <c:pt idx="5">
                  <c:v>1.006082</c:v>
                </c:pt>
                <c:pt idx="6">
                  <c:v>1.006989</c:v>
                </c:pt>
                <c:pt idx="7">
                  <c:v>1.008016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pFabric</c:v>
                </c:pt>
              </c:strCache>
            </c:strRef>
          </c:tx>
          <c:spPr>
            <a:ln w="38100"/>
          </c:spPr>
          <c:marker>
            <c:symbol val="square"/>
            <c:size val="6"/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Sheet1!$C$21:$C$28</c:f>
              <c:numCache>
                <c:formatCode>General</c:formatCode>
                <c:ptCount val="8"/>
                <c:pt idx="0">
                  <c:v>1.019195</c:v>
                </c:pt>
                <c:pt idx="1">
                  <c:v>1.035928</c:v>
                </c:pt>
                <c:pt idx="2">
                  <c:v>1.052765</c:v>
                </c:pt>
                <c:pt idx="3">
                  <c:v>1.070725</c:v>
                </c:pt>
                <c:pt idx="4">
                  <c:v>1.089637</c:v>
                </c:pt>
                <c:pt idx="5">
                  <c:v>1.108813</c:v>
                </c:pt>
                <c:pt idx="6">
                  <c:v>1.127893</c:v>
                </c:pt>
                <c:pt idx="7">
                  <c:v>1.14353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DCTCP</c:v>
                </c:pt>
              </c:strCache>
            </c:strRef>
          </c:tx>
          <c:spPr>
            <a:ln w="38100"/>
          </c:spPr>
          <c:marker>
            <c:symbol val="x"/>
            <c:size val="6"/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Sheet1!$E$21:$E$28</c:f>
              <c:numCache>
                <c:formatCode>General</c:formatCode>
                <c:ptCount val="8"/>
                <c:pt idx="0">
                  <c:v>1.277691</c:v>
                </c:pt>
                <c:pt idx="1">
                  <c:v>1.544221</c:v>
                </c:pt>
                <c:pt idx="2">
                  <c:v>1.791598</c:v>
                </c:pt>
                <c:pt idx="3">
                  <c:v>2.047597</c:v>
                </c:pt>
                <c:pt idx="4">
                  <c:v>2.329352</c:v>
                </c:pt>
                <c:pt idx="5">
                  <c:v>2.661969</c:v>
                </c:pt>
                <c:pt idx="6">
                  <c:v>3.063145</c:v>
                </c:pt>
                <c:pt idx="7">
                  <c:v>3.59595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TCP-DropTail</c:v>
                </c:pt>
              </c:strCache>
            </c:strRef>
          </c:tx>
          <c:spPr>
            <a:ln w="38100">
              <a:solidFill>
                <a:schemeClr val="accent6"/>
              </a:solidFill>
            </a:ln>
          </c:spPr>
          <c:marker>
            <c:symbol val="circl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c:spPr>
          </c:marker>
          <c:cat>
            <c:numRef>
              <c:f>Sheet1!$A$21:$A$28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Sheet1!$F$21:$F$28</c:f>
              <c:numCache>
                <c:formatCode>General</c:formatCode>
                <c:ptCount val="8"/>
                <c:pt idx="0">
                  <c:v>2.712796</c:v>
                </c:pt>
                <c:pt idx="1">
                  <c:v>3.886607</c:v>
                </c:pt>
                <c:pt idx="2">
                  <c:v>5.053694</c:v>
                </c:pt>
                <c:pt idx="3">
                  <c:v>6.539819</c:v>
                </c:pt>
                <c:pt idx="4">
                  <c:v>8.425597</c:v>
                </c:pt>
                <c:pt idx="5">
                  <c:v>11.081239</c:v>
                </c:pt>
                <c:pt idx="6">
                  <c:v>15.050176</c:v>
                </c:pt>
                <c:pt idx="7">
                  <c:v>20.373317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35256744"/>
        <c:axId val="-2034628504"/>
      </c:lineChart>
      <c:catAx>
        <c:axId val="-2035256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Load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34628504"/>
        <c:crosses val="autoZero"/>
        <c:auto val="1"/>
        <c:lblAlgn val="ctr"/>
        <c:lblOffset val="100"/>
        <c:noMultiLvlLbl val="0"/>
      </c:catAx>
      <c:valAx>
        <c:axId val="-2034628504"/>
        <c:scaling>
          <c:orientation val="minMax"/>
          <c:max val="1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Normalized FCT 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3525674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193900725644589"/>
          <c:y val="0.000303149606299211"/>
          <c:w val="0.61982476455149"/>
          <c:h val="0.10946797900262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3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5FB84-7D1E-C94F-8B8B-CD83D12D414D}" type="datetimeFigureOut">
              <a:rPr lang="en-US" smtClean="0"/>
              <a:t>4/21/16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BDC00-1D6E-354F-89D2-F94CBC3A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5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11391-5CC0-3A4D-8B80-C982D38CC758}" type="datetimeFigureOut">
              <a:rPr lang="en-US" smtClean="0"/>
              <a:t>4/21/16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F53F2-D707-B442-9ED8-EC380A4FA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92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7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7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7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7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7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7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7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7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7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Replace 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0630E-C6A9-444B-A16B-2B64151D1DEE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58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</a:t>
            </a:r>
            <a:r>
              <a:rPr lang="en-US" baseline="0" dirty="0" smtClean="0"/>
              <a:t> Buffers – bad for latency</a:t>
            </a:r>
          </a:p>
          <a:p>
            <a:r>
              <a:rPr lang="en-US" baseline="0" dirty="0" smtClean="0"/>
              <a:t>Shallow Buffers – bad for bursts &amp; throughput</a:t>
            </a:r>
          </a:p>
          <a:p>
            <a:r>
              <a:rPr lang="en-US" baseline="0" dirty="0" smtClean="0"/>
              <a:t>Reduce </a:t>
            </a:r>
            <a:r>
              <a:rPr lang="en-US" baseline="0" dirty="0" err="1" smtClean="0"/>
              <a:t>RTO</a:t>
            </a:r>
            <a:r>
              <a:rPr lang="en-US" baseline="-25000" dirty="0" err="1" smtClean="0"/>
              <a:t>min</a:t>
            </a:r>
            <a:r>
              <a:rPr lang="en-US" baseline="0" dirty="0" smtClean="0"/>
              <a:t> – no good for latency</a:t>
            </a:r>
          </a:p>
          <a:p>
            <a:r>
              <a:rPr lang="en-US" baseline="0" dirty="0" smtClean="0"/>
              <a:t>AQM – Difficult to tune, not fast enough for </a:t>
            </a:r>
            <a:r>
              <a:rPr lang="en-US" baseline="0" dirty="0" err="1" smtClean="0"/>
              <a:t>incast</a:t>
            </a:r>
            <a:r>
              <a:rPr lang="en-US" baseline="0" dirty="0" smtClean="0"/>
              <a:t>-style micro-bursts, lose throughput in low stat-</a:t>
            </a:r>
            <a:r>
              <a:rPr lang="en-US" baseline="0" dirty="0" err="1" smtClean="0"/>
              <a:t>mux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0630E-C6A9-444B-A16B-2B64151D1DEE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6EA2B-EFC1-4DB2-A297-B21C4C7A67B1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DCTCP is based on the existing Explicit Congestion Notification framework in TCP.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6EA2B-EFC1-4DB2-A297-B21C4C7A67B1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0630E-C6A9-444B-A16B-2B64151D1DEE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ns2.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6EA2B-EFC1-4DB2-A297-B21C4C7A67B1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45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0630E-C6A9-444B-A16B-2B64151D1DEE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6EA2B-EFC1-4DB2-A297-B21C4C7A67B1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88F11-916A-C446-A3D3-EB791675F86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60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97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929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58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97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25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97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97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incast</a:t>
            </a:r>
            <a:r>
              <a:rPr lang="en-US" baseline="0" dirty="0" smtClean="0"/>
              <a:t>? </a:t>
            </a:r>
          </a:p>
          <a:p>
            <a:r>
              <a:rPr lang="en-US" baseline="0" dirty="0" smtClean="0"/>
              <a:t>-- one big switch abstraction…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9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58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58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5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incast</a:t>
            </a:r>
            <a:r>
              <a:rPr lang="en-US" baseline="0" dirty="0" smtClean="0"/>
              <a:t>? </a:t>
            </a:r>
          </a:p>
          <a:p>
            <a:r>
              <a:rPr lang="en-US" baseline="0" dirty="0" smtClean="0"/>
              <a:t>-- one big switch abstraction…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7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3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55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9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4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3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0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4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56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8214D-D3E6-FA4A-8F9C-0B855AB058D9}" type="datetimeFigureOut">
              <a:rPr lang="en-US" smtClean="0"/>
              <a:t>4/21/16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20104-BAE8-9746-8348-E5CBE9F7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de.facebook.com/posts/360346274145943/introducing-data-center-fabric-the-next-generation-facebook-data-center-network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2.w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4.wmf"/><Relationship Id="rId7" Type="http://schemas.openxmlformats.org/officeDocument/2006/relationships/oleObject" Target="../embeddings/Microsoft_Equation1.bin"/><Relationship Id="rId8" Type="http://schemas.openxmlformats.org/officeDocument/2006/relationships/image" Target="../media/image2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chart" Target="../charts/chart1.xml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12.wm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chart" Target="../charts/chart2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chart" Target="../charts/chart3.xml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chart" Target="../charts/chart4.xml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Datacenters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838200" y="3657600"/>
            <a:ext cx="7696200" cy="2971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CS353 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Alefiya Hussain 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63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910898" y="3397250"/>
            <a:ext cx="3384550" cy="24257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20000" dir="7200000" rotWithShape="0">
              <a:schemeClr val="tx1">
                <a:alpha val="69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en-US" sz="3000">
              <a:solidFill>
                <a:schemeClr val="tx1"/>
              </a:solidFill>
              <a:cs typeface="Times New Roman"/>
            </a:endParaRPr>
          </a:p>
        </p:txBody>
      </p:sp>
      <p:cxnSp>
        <p:nvCxnSpPr>
          <p:cNvPr id="6" name="Straight Connector 57"/>
          <p:cNvCxnSpPr>
            <a:cxnSpLocks noChangeShapeType="1"/>
          </p:cNvCxnSpPr>
          <p:nvPr/>
        </p:nvCxnSpPr>
        <p:spPr bwMode="auto">
          <a:xfrm>
            <a:off x="596448" y="2316163"/>
            <a:ext cx="7554913" cy="1111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927527" y="2186312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CR</a:t>
            </a: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5350961" y="2186312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CR</a:t>
            </a:r>
            <a:endParaRPr lang="en-US">
              <a:latin typeface="Calibri" charset="0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2952316" y="2948175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AR</a:t>
            </a: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3851328" y="2948175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AR</a:t>
            </a: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5507706" y="2948175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AR</a:t>
            </a: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6465385" y="2948175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AR</a:t>
            </a:r>
          </a:p>
        </p:txBody>
      </p:sp>
      <p:cxnSp>
        <p:nvCxnSpPr>
          <p:cNvPr id="32792" name="AutoShape 13"/>
          <p:cNvCxnSpPr>
            <a:cxnSpLocks noChangeShapeType="1"/>
          </p:cNvCxnSpPr>
          <p:nvPr/>
        </p:nvCxnSpPr>
        <p:spPr bwMode="auto">
          <a:xfrm rot="5400000">
            <a:off x="3378542" y="2210594"/>
            <a:ext cx="498475" cy="976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3" name="AutoShape 14"/>
          <p:cNvCxnSpPr>
            <a:cxnSpLocks noChangeShapeType="1"/>
          </p:cNvCxnSpPr>
          <p:nvPr/>
        </p:nvCxnSpPr>
        <p:spPr bwMode="auto">
          <a:xfrm rot="5400000" flipH="1" flipV="1">
            <a:off x="4089742" y="1499394"/>
            <a:ext cx="498475" cy="2398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4" name="AutoShape 15"/>
          <p:cNvCxnSpPr>
            <a:cxnSpLocks noChangeShapeType="1"/>
          </p:cNvCxnSpPr>
          <p:nvPr/>
        </p:nvCxnSpPr>
        <p:spPr bwMode="auto">
          <a:xfrm rot="5400000">
            <a:off x="4539798" y="1949451"/>
            <a:ext cx="498475" cy="149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5" name="AutoShape 16"/>
          <p:cNvCxnSpPr>
            <a:cxnSpLocks noChangeShapeType="1"/>
          </p:cNvCxnSpPr>
          <p:nvPr/>
        </p:nvCxnSpPr>
        <p:spPr bwMode="auto">
          <a:xfrm rot="16200000" flipH="1">
            <a:off x="5367679" y="2620170"/>
            <a:ext cx="498475" cy="157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6" name="AutoShape 17"/>
          <p:cNvCxnSpPr>
            <a:cxnSpLocks noChangeShapeType="1"/>
          </p:cNvCxnSpPr>
          <p:nvPr/>
        </p:nvCxnSpPr>
        <p:spPr bwMode="auto">
          <a:xfrm rot="16200000" flipH="1">
            <a:off x="5846311" y="2141538"/>
            <a:ext cx="498475" cy="1114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7" name="AutoShape 18"/>
          <p:cNvCxnSpPr>
            <a:cxnSpLocks noChangeShapeType="1"/>
          </p:cNvCxnSpPr>
          <p:nvPr/>
        </p:nvCxnSpPr>
        <p:spPr bwMode="auto">
          <a:xfrm rot="16200000" flipH="1">
            <a:off x="5135111" y="1430338"/>
            <a:ext cx="498475" cy="2536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8" name="AutoShape 19"/>
          <p:cNvCxnSpPr>
            <a:cxnSpLocks noChangeShapeType="1"/>
          </p:cNvCxnSpPr>
          <p:nvPr/>
        </p:nvCxnSpPr>
        <p:spPr bwMode="auto">
          <a:xfrm rot="5400000">
            <a:off x="3828598" y="2660651"/>
            <a:ext cx="498475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9" name="AutoShape 20"/>
          <p:cNvCxnSpPr>
            <a:cxnSpLocks noChangeShapeType="1"/>
          </p:cNvCxnSpPr>
          <p:nvPr/>
        </p:nvCxnSpPr>
        <p:spPr bwMode="auto">
          <a:xfrm rot="16200000" flipH="1">
            <a:off x="4656479" y="1908970"/>
            <a:ext cx="498475" cy="157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4482648" y="2667000"/>
            <a:ext cx="6834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Helvetica" charset="0"/>
                <a:cs typeface="Arial" charset="0"/>
              </a:rPr>
              <a:t>. . .</a:t>
            </a:r>
            <a:endParaRPr lang="en-US" sz="2800">
              <a:latin typeface="Calibri" charset="0"/>
              <a:cs typeface="Arial" charset="0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3862690" y="3585284"/>
            <a:ext cx="352680" cy="242726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2963680" y="3585284"/>
            <a:ext cx="352680" cy="242726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32807" name="AutoShape 59"/>
          <p:cNvCxnSpPr>
            <a:cxnSpLocks noChangeShapeType="1"/>
          </p:cNvCxnSpPr>
          <p:nvPr/>
        </p:nvCxnSpPr>
        <p:spPr bwMode="auto">
          <a:xfrm rot="5400000" flipH="1" flipV="1">
            <a:off x="2953092" y="3398044"/>
            <a:ext cx="3730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08" name="AutoShape 60"/>
          <p:cNvCxnSpPr>
            <a:cxnSpLocks noChangeShapeType="1"/>
          </p:cNvCxnSpPr>
          <p:nvPr/>
        </p:nvCxnSpPr>
        <p:spPr bwMode="auto">
          <a:xfrm rot="16200000" flipV="1">
            <a:off x="3403149" y="2947987"/>
            <a:ext cx="373062" cy="90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09" name="AutoShape 61"/>
          <p:cNvCxnSpPr>
            <a:cxnSpLocks noChangeShapeType="1"/>
          </p:cNvCxnSpPr>
          <p:nvPr/>
        </p:nvCxnSpPr>
        <p:spPr bwMode="auto">
          <a:xfrm rot="5400000" flipH="1" flipV="1">
            <a:off x="3853205" y="3398044"/>
            <a:ext cx="3730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0" name="AutoShape 62"/>
          <p:cNvCxnSpPr>
            <a:cxnSpLocks noChangeShapeType="1"/>
          </p:cNvCxnSpPr>
          <p:nvPr/>
        </p:nvCxnSpPr>
        <p:spPr bwMode="auto">
          <a:xfrm rot="5400000" flipH="1" flipV="1">
            <a:off x="3403149" y="2947987"/>
            <a:ext cx="373062" cy="90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1" name="AutoShape 63"/>
          <p:cNvCxnSpPr>
            <a:cxnSpLocks noChangeShapeType="1"/>
          </p:cNvCxnSpPr>
          <p:nvPr/>
        </p:nvCxnSpPr>
        <p:spPr bwMode="auto">
          <a:xfrm>
            <a:off x="3315836" y="3706813"/>
            <a:ext cx="5461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2" name="AutoShape 64"/>
          <p:cNvCxnSpPr>
            <a:cxnSpLocks noChangeShapeType="1"/>
          </p:cNvCxnSpPr>
          <p:nvPr/>
        </p:nvCxnSpPr>
        <p:spPr bwMode="auto">
          <a:xfrm rot="5400000" flipH="1" flipV="1">
            <a:off x="2919754" y="3193257"/>
            <a:ext cx="485775" cy="1754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3" name="AutoShape 65"/>
          <p:cNvCxnSpPr>
            <a:cxnSpLocks noChangeShapeType="1"/>
          </p:cNvCxnSpPr>
          <p:nvPr/>
        </p:nvCxnSpPr>
        <p:spPr bwMode="auto">
          <a:xfrm rot="5400000" flipH="1" flipV="1">
            <a:off x="2469698" y="3643313"/>
            <a:ext cx="485775" cy="854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4" name="AutoShape 66"/>
          <p:cNvCxnSpPr>
            <a:cxnSpLocks noChangeShapeType="1"/>
          </p:cNvCxnSpPr>
          <p:nvPr/>
        </p:nvCxnSpPr>
        <p:spPr bwMode="auto">
          <a:xfrm rot="16200000" flipV="1">
            <a:off x="2919754" y="4047332"/>
            <a:ext cx="485775" cy="460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5" name="AutoShape 67"/>
          <p:cNvCxnSpPr>
            <a:cxnSpLocks noChangeShapeType="1"/>
          </p:cNvCxnSpPr>
          <p:nvPr/>
        </p:nvCxnSpPr>
        <p:spPr bwMode="auto">
          <a:xfrm rot="5400000" flipH="1" flipV="1">
            <a:off x="3369811" y="3643313"/>
            <a:ext cx="485775" cy="854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450850" y="1809750"/>
            <a:ext cx="1212397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>
                <a:latin typeface="+mn-lt"/>
                <a:ea typeface="Arial" charset="0"/>
                <a:cs typeface="Arial" charset="0"/>
              </a:rPr>
              <a:t>Internet</a:t>
            </a:r>
          </a:p>
        </p:txBody>
      </p:sp>
      <p:sp>
        <p:nvSpPr>
          <p:cNvPr id="37" name="Rectangle 38"/>
          <p:cNvSpPr>
            <a:spLocks noChangeArrowheads="1"/>
          </p:cNvSpPr>
          <p:nvPr/>
        </p:nvSpPr>
        <p:spPr bwMode="auto">
          <a:xfrm>
            <a:off x="3008943" y="4313417"/>
            <a:ext cx="352680" cy="242724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2109933" y="4313415"/>
            <a:ext cx="352680" cy="242726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32825" name="AutoShape 69"/>
          <p:cNvCxnSpPr>
            <a:cxnSpLocks noChangeShapeType="1"/>
          </p:cNvCxnSpPr>
          <p:nvPr/>
        </p:nvCxnSpPr>
        <p:spPr bwMode="auto">
          <a:xfrm rot="5400000" flipH="1" flipV="1">
            <a:off x="2526054" y="4318794"/>
            <a:ext cx="422275" cy="8969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26" name="AutoShape 70"/>
          <p:cNvCxnSpPr>
            <a:cxnSpLocks noChangeShapeType="1"/>
          </p:cNvCxnSpPr>
          <p:nvPr/>
        </p:nvCxnSpPr>
        <p:spPr bwMode="auto">
          <a:xfrm rot="16200000" flipV="1">
            <a:off x="2075998" y="4765675"/>
            <a:ext cx="422275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27" name="AutoShape 71"/>
          <p:cNvCxnSpPr>
            <a:cxnSpLocks noChangeShapeType="1"/>
          </p:cNvCxnSpPr>
          <p:nvPr/>
        </p:nvCxnSpPr>
        <p:spPr bwMode="auto">
          <a:xfrm rot="16200000" flipV="1">
            <a:off x="2525260" y="4316413"/>
            <a:ext cx="422275" cy="901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28" name="AutoShape 72"/>
          <p:cNvCxnSpPr>
            <a:cxnSpLocks noChangeShapeType="1"/>
          </p:cNvCxnSpPr>
          <p:nvPr/>
        </p:nvCxnSpPr>
        <p:spPr bwMode="auto">
          <a:xfrm rot="16200000" flipV="1">
            <a:off x="2975317" y="4766469"/>
            <a:ext cx="4222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AutoShape 80"/>
          <p:cNvSpPr>
            <a:spLocks noChangeArrowheads="1"/>
          </p:cNvSpPr>
          <p:nvPr/>
        </p:nvSpPr>
        <p:spPr bwMode="auto">
          <a:xfrm rot="16171351">
            <a:off x="2054602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AutoShape 82"/>
          <p:cNvSpPr>
            <a:spLocks noChangeArrowheads="1"/>
          </p:cNvSpPr>
          <p:nvPr/>
        </p:nvSpPr>
        <p:spPr bwMode="auto">
          <a:xfrm rot="16171351">
            <a:off x="2953612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5" name="AutoShape 82"/>
          <p:cNvSpPr>
            <a:spLocks noChangeArrowheads="1"/>
          </p:cNvSpPr>
          <p:nvPr/>
        </p:nvSpPr>
        <p:spPr bwMode="auto">
          <a:xfrm rot="16171351">
            <a:off x="2400467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6" name="Rectangle 21"/>
          <p:cNvSpPr>
            <a:spLocks noChangeArrowheads="1"/>
          </p:cNvSpPr>
          <p:nvPr/>
        </p:nvSpPr>
        <p:spPr bwMode="auto">
          <a:xfrm>
            <a:off x="2752273" y="5029200"/>
            <a:ext cx="344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alibri" charset="0"/>
                <a:cs typeface="Arial" charset="0"/>
              </a:rPr>
              <a:t>…</a:t>
            </a:r>
          </a:p>
        </p:txBody>
      </p:sp>
      <p:cxnSp>
        <p:nvCxnSpPr>
          <p:cNvPr id="32839" name="AutoShape 69"/>
          <p:cNvCxnSpPr>
            <a:cxnSpLocks noChangeShapeType="1"/>
          </p:cNvCxnSpPr>
          <p:nvPr/>
        </p:nvCxnSpPr>
        <p:spPr bwMode="auto">
          <a:xfrm rot="5400000" flipH="1" flipV="1">
            <a:off x="2699092" y="4491831"/>
            <a:ext cx="422275" cy="550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40" name="AutoShape 69"/>
          <p:cNvCxnSpPr>
            <a:cxnSpLocks noChangeShapeType="1"/>
          </p:cNvCxnSpPr>
          <p:nvPr/>
        </p:nvCxnSpPr>
        <p:spPr bwMode="auto">
          <a:xfrm rot="16200000" flipV="1">
            <a:off x="2249035" y="4592638"/>
            <a:ext cx="422275" cy="349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4714879" y="4313417"/>
            <a:ext cx="352680" cy="242724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3815869" y="4313415"/>
            <a:ext cx="352680" cy="242726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32847" name="AutoShape 69"/>
          <p:cNvCxnSpPr>
            <a:cxnSpLocks noChangeShapeType="1"/>
          </p:cNvCxnSpPr>
          <p:nvPr/>
        </p:nvCxnSpPr>
        <p:spPr bwMode="auto">
          <a:xfrm rot="5400000" flipH="1" flipV="1">
            <a:off x="4231823" y="4319588"/>
            <a:ext cx="422275" cy="895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48" name="AutoShape 70"/>
          <p:cNvCxnSpPr>
            <a:cxnSpLocks noChangeShapeType="1"/>
          </p:cNvCxnSpPr>
          <p:nvPr/>
        </p:nvCxnSpPr>
        <p:spPr bwMode="auto">
          <a:xfrm rot="16200000" flipV="1">
            <a:off x="3782561" y="4765675"/>
            <a:ext cx="422275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49" name="AutoShape 71"/>
          <p:cNvCxnSpPr>
            <a:cxnSpLocks noChangeShapeType="1"/>
          </p:cNvCxnSpPr>
          <p:nvPr/>
        </p:nvCxnSpPr>
        <p:spPr bwMode="auto">
          <a:xfrm rot="16200000" flipV="1">
            <a:off x="4231823" y="4316413"/>
            <a:ext cx="422275" cy="901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50" name="AutoShape 72"/>
          <p:cNvCxnSpPr>
            <a:cxnSpLocks noChangeShapeType="1"/>
          </p:cNvCxnSpPr>
          <p:nvPr/>
        </p:nvCxnSpPr>
        <p:spPr bwMode="auto">
          <a:xfrm rot="16200000" flipV="1">
            <a:off x="4681086" y="4765675"/>
            <a:ext cx="422275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AutoShape 80"/>
          <p:cNvSpPr>
            <a:spLocks noChangeArrowheads="1"/>
          </p:cNvSpPr>
          <p:nvPr/>
        </p:nvSpPr>
        <p:spPr bwMode="auto">
          <a:xfrm rot="16171351">
            <a:off x="3760538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6" name="AutoShape 82"/>
          <p:cNvSpPr>
            <a:spLocks noChangeArrowheads="1"/>
          </p:cNvSpPr>
          <p:nvPr/>
        </p:nvSpPr>
        <p:spPr bwMode="auto">
          <a:xfrm rot="16171351">
            <a:off x="4659547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AutoShape 82"/>
          <p:cNvSpPr>
            <a:spLocks noChangeArrowheads="1"/>
          </p:cNvSpPr>
          <p:nvPr/>
        </p:nvSpPr>
        <p:spPr bwMode="auto">
          <a:xfrm rot="16171351">
            <a:off x="4106402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8" name="Rectangle 21"/>
          <p:cNvSpPr>
            <a:spLocks noChangeArrowheads="1"/>
          </p:cNvSpPr>
          <p:nvPr/>
        </p:nvSpPr>
        <p:spPr bwMode="auto">
          <a:xfrm>
            <a:off x="4444548" y="5029200"/>
            <a:ext cx="34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alibri" charset="0"/>
                <a:cs typeface="Arial" charset="0"/>
              </a:rPr>
              <a:t>…</a:t>
            </a:r>
          </a:p>
        </p:txBody>
      </p:sp>
      <p:cxnSp>
        <p:nvCxnSpPr>
          <p:cNvPr id="32861" name="AutoShape 69"/>
          <p:cNvCxnSpPr>
            <a:cxnSpLocks noChangeShapeType="1"/>
          </p:cNvCxnSpPr>
          <p:nvPr/>
        </p:nvCxnSpPr>
        <p:spPr bwMode="auto">
          <a:xfrm rot="5400000" flipH="1" flipV="1">
            <a:off x="4404861" y="4492625"/>
            <a:ext cx="422275" cy="549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62" name="AutoShape 69"/>
          <p:cNvCxnSpPr>
            <a:cxnSpLocks noChangeShapeType="1"/>
          </p:cNvCxnSpPr>
          <p:nvPr/>
        </p:nvCxnSpPr>
        <p:spPr bwMode="auto">
          <a:xfrm rot="16200000" flipV="1">
            <a:off x="3955598" y="4592638"/>
            <a:ext cx="422275" cy="349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63" name="AutoShape 64"/>
          <p:cNvCxnSpPr>
            <a:cxnSpLocks noChangeShapeType="1"/>
          </p:cNvCxnSpPr>
          <p:nvPr/>
        </p:nvCxnSpPr>
        <p:spPr bwMode="auto">
          <a:xfrm rot="16200000" flipV="1">
            <a:off x="3772242" y="3194844"/>
            <a:ext cx="485775" cy="1751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64" name="AutoShape 65"/>
          <p:cNvCxnSpPr>
            <a:cxnSpLocks noChangeShapeType="1"/>
          </p:cNvCxnSpPr>
          <p:nvPr/>
        </p:nvCxnSpPr>
        <p:spPr bwMode="auto">
          <a:xfrm rot="16200000" flipV="1">
            <a:off x="3322979" y="3644107"/>
            <a:ext cx="485775" cy="8524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65" name="AutoShape 66"/>
          <p:cNvCxnSpPr>
            <a:cxnSpLocks noChangeShapeType="1"/>
          </p:cNvCxnSpPr>
          <p:nvPr/>
        </p:nvCxnSpPr>
        <p:spPr bwMode="auto">
          <a:xfrm rot="5400000" flipH="1" flipV="1">
            <a:off x="3773036" y="4046538"/>
            <a:ext cx="485775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66" name="AutoShape 67"/>
          <p:cNvCxnSpPr>
            <a:cxnSpLocks noChangeShapeType="1"/>
          </p:cNvCxnSpPr>
          <p:nvPr/>
        </p:nvCxnSpPr>
        <p:spPr bwMode="auto">
          <a:xfrm rot="16200000" flipV="1">
            <a:off x="4222298" y="3644901"/>
            <a:ext cx="485775" cy="850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tangle 21"/>
          <p:cNvSpPr>
            <a:spLocks noChangeArrowheads="1"/>
          </p:cNvSpPr>
          <p:nvPr/>
        </p:nvSpPr>
        <p:spPr bwMode="auto">
          <a:xfrm>
            <a:off x="5308148" y="4232275"/>
            <a:ext cx="6834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Helvetica" charset="0"/>
                <a:cs typeface="Arial" charset="0"/>
              </a:rPr>
              <a:t>. . .</a:t>
            </a:r>
            <a:endParaRPr lang="en-US" sz="2800">
              <a:latin typeface="Calibri" charset="0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14073" y="5465763"/>
            <a:ext cx="3349625" cy="339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~ </a:t>
            </a:r>
            <a:r>
              <a:rPr lang="en-US" sz="1600" dirty="0" smtClean="0">
                <a:solidFill>
                  <a:schemeClr val="tx1"/>
                </a:solidFill>
              </a:rPr>
              <a:t>40-80 </a:t>
            </a:r>
            <a:r>
              <a:rPr lang="en-US" sz="1600" dirty="0">
                <a:solidFill>
                  <a:schemeClr val="tx1"/>
                </a:solidFill>
              </a:rPr>
              <a:t>servers</a:t>
            </a:r>
            <a:r>
              <a:rPr lang="en-US" sz="1600" dirty="0" smtClean="0">
                <a:solidFill>
                  <a:schemeClr val="tx1"/>
                </a:solidFill>
              </a:rPr>
              <a:t>/rack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870" name="AutoShape 17"/>
          <p:cNvCxnSpPr>
            <a:cxnSpLocks noChangeShapeType="1"/>
          </p:cNvCxnSpPr>
          <p:nvPr/>
        </p:nvCxnSpPr>
        <p:spPr bwMode="auto">
          <a:xfrm rot="5400000" flipH="1" flipV="1">
            <a:off x="5463723" y="1947863"/>
            <a:ext cx="312738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71" name="AutoShape 17"/>
          <p:cNvCxnSpPr>
            <a:cxnSpLocks noChangeShapeType="1"/>
          </p:cNvCxnSpPr>
          <p:nvPr/>
        </p:nvCxnSpPr>
        <p:spPr bwMode="auto">
          <a:xfrm rot="16200000" flipV="1">
            <a:off x="5311323" y="1958975"/>
            <a:ext cx="312738" cy="1412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72" name="AutoShape 17"/>
          <p:cNvCxnSpPr>
            <a:cxnSpLocks noChangeShapeType="1"/>
          </p:cNvCxnSpPr>
          <p:nvPr/>
        </p:nvCxnSpPr>
        <p:spPr bwMode="auto">
          <a:xfrm rot="5400000">
            <a:off x="5377998" y="2024063"/>
            <a:ext cx="322263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73" name="AutoShape 17"/>
          <p:cNvCxnSpPr>
            <a:cxnSpLocks noChangeShapeType="1"/>
          </p:cNvCxnSpPr>
          <p:nvPr/>
        </p:nvCxnSpPr>
        <p:spPr bwMode="auto">
          <a:xfrm rot="5400000" flipH="1" flipV="1">
            <a:off x="4029417" y="1942307"/>
            <a:ext cx="330200" cy="157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74" name="AutoShape 17"/>
          <p:cNvCxnSpPr>
            <a:cxnSpLocks noChangeShapeType="1"/>
          </p:cNvCxnSpPr>
          <p:nvPr/>
        </p:nvCxnSpPr>
        <p:spPr bwMode="auto">
          <a:xfrm rot="16200000" flipV="1">
            <a:off x="3877017" y="1947069"/>
            <a:ext cx="330200" cy="1476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75" name="AutoShape 17"/>
          <p:cNvCxnSpPr>
            <a:cxnSpLocks noChangeShapeType="1"/>
          </p:cNvCxnSpPr>
          <p:nvPr/>
        </p:nvCxnSpPr>
        <p:spPr bwMode="auto">
          <a:xfrm rot="5400000">
            <a:off x="3947661" y="2017713"/>
            <a:ext cx="336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59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E.g., Cisco Reference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8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02" y="1618874"/>
            <a:ext cx="9132328" cy="510374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Learn more: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  <a:hlinkClick r:id="rId3"/>
              </a:rPr>
              <a:t>https</a:t>
            </a:r>
            <a:r>
              <a:rPr lang="en-US" sz="2400" dirty="0">
                <a:solidFill>
                  <a:srgbClr val="0000FF"/>
                </a:solidFill>
                <a:hlinkClick r:id="rId3"/>
              </a:rPr>
              <a:t>://</a:t>
            </a:r>
            <a:r>
              <a:rPr lang="en-US" sz="2400" dirty="0" err="1">
                <a:solidFill>
                  <a:srgbClr val="0000FF"/>
                </a:solidFill>
                <a:hlinkClick r:id="rId3"/>
              </a:rPr>
              <a:t>code.facebook.com</a:t>
            </a:r>
            <a:r>
              <a:rPr lang="en-US" sz="2400" dirty="0">
                <a:solidFill>
                  <a:srgbClr val="0000FF"/>
                </a:solidFill>
                <a:hlinkClick r:id="rId3"/>
              </a:rPr>
              <a:t>/posts/360346274145943/introducing-data-center-fabric-the-next-generation-facebook-data-center-network/</a:t>
            </a:r>
            <a:endParaRPr lang="en-US" sz="2400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3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8" y="252482"/>
            <a:ext cx="9102437" cy="997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Datacenters have been around for a while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295" b="7295"/>
          <a:stretch>
            <a:fillRect/>
          </a:stretch>
        </p:blipFill>
        <p:spPr>
          <a:xfrm>
            <a:off x="457200" y="1860249"/>
            <a:ext cx="4519400" cy="24854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5" y="3269949"/>
            <a:ext cx="2603500" cy="281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997" y="6328620"/>
            <a:ext cx="874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1961, Information Processing Center at the National Bank of Arizona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94874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6032"/>
            <a:ext cx="8229600" cy="1143000"/>
          </a:xfrm>
        </p:spPr>
        <p:txBody>
          <a:bodyPr/>
          <a:lstStyle/>
          <a:p>
            <a:r>
              <a:rPr lang="en-US" dirty="0" smtClean="0"/>
              <a:t>What’s new?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9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045"/>
          </a:xfrm>
        </p:spPr>
        <p:txBody>
          <a:bodyPr/>
          <a:lstStyle/>
          <a:p>
            <a:r>
              <a:rPr lang="en-US" dirty="0" smtClean="0"/>
              <a:t>Scale </a:t>
            </a:r>
          </a:p>
          <a:p>
            <a:r>
              <a:rPr lang="en-US" dirty="0" smtClean="0"/>
              <a:t>Applications </a:t>
            </a:r>
          </a:p>
          <a:p>
            <a:pPr lvl="1"/>
            <a:r>
              <a:rPr lang="en-US" dirty="0" smtClean="0"/>
              <a:t>Large-scale computations (“big data”)</a:t>
            </a:r>
            <a:endParaRPr lang="en-US" dirty="0"/>
          </a:p>
          <a:p>
            <a:pPr lvl="1"/>
            <a:r>
              <a:rPr lang="en-US" dirty="0" smtClean="0"/>
              <a:t>Customer-facing, revenue generating services</a:t>
            </a:r>
          </a:p>
          <a:p>
            <a:r>
              <a:rPr lang="en-US" dirty="0"/>
              <a:t>Service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Clouds (jargon: </a:t>
            </a:r>
            <a:r>
              <a:rPr lang="en-US" dirty="0" err="1" smtClean="0"/>
              <a:t>SaaS</a:t>
            </a:r>
            <a:r>
              <a:rPr lang="en-US" dirty="0" smtClean="0"/>
              <a:t>, </a:t>
            </a:r>
            <a:r>
              <a:rPr lang="en-US" dirty="0" err="1" smtClean="0"/>
              <a:t>PaaS</a:t>
            </a:r>
            <a:r>
              <a:rPr lang="en-US" dirty="0" smtClean="0"/>
              <a:t>, </a:t>
            </a:r>
            <a:r>
              <a:rPr lang="en-US" dirty="0" err="1" smtClean="0"/>
              <a:t>DaaS</a:t>
            </a:r>
            <a:r>
              <a:rPr lang="en-US" dirty="0" smtClean="0"/>
              <a:t>, </a:t>
            </a:r>
            <a:r>
              <a:rPr lang="en-US" dirty="0" err="1" smtClean="0"/>
              <a:t>IaaS</a:t>
            </a:r>
            <a:r>
              <a:rPr lang="en-US" dirty="0" smtClean="0"/>
              <a:t>, …)</a:t>
            </a:r>
          </a:p>
          <a:p>
            <a:pPr lvl="1"/>
            <a:r>
              <a:rPr lang="en-US" dirty="0"/>
              <a:t>Multi-tenancy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8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31" y="1562284"/>
            <a:ext cx="7296313" cy="5257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95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81" y="1960399"/>
            <a:ext cx="7020619" cy="44663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39" y="1808737"/>
            <a:ext cx="7221036" cy="48163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22" y="1808736"/>
            <a:ext cx="6044778" cy="4539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97" y="1600201"/>
            <a:ext cx="7409378" cy="49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48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exactly?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997130"/>
          </a:xfrm>
        </p:spPr>
        <p:txBody>
          <a:bodyPr>
            <a:normAutofit/>
          </a:bodyPr>
          <a:lstStyle/>
          <a:p>
            <a:r>
              <a:rPr lang="en-US" dirty="0" smtClean="0"/>
              <a:t>1M servers/site [</a:t>
            </a:r>
            <a:r>
              <a:rPr lang="en-US" sz="2400" dirty="0" smtClean="0"/>
              <a:t>Microsoft/Amazon/Google</a:t>
            </a:r>
            <a:r>
              <a:rPr lang="en-US" dirty="0" smtClean="0"/>
              <a:t>] </a:t>
            </a:r>
          </a:p>
          <a:p>
            <a:r>
              <a:rPr lang="en-US" dirty="0" smtClean="0"/>
              <a:t>&gt; $1B to build one site [</a:t>
            </a:r>
            <a:r>
              <a:rPr lang="en-US" sz="2400" dirty="0" smtClean="0"/>
              <a:t>Facebook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&gt;$20M/month/site operational costs [</a:t>
            </a:r>
            <a:r>
              <a:rPr lang="en-US" sz="2400" dirty="0" smtClean="0"/>
              <a:t>Microsoft </a:t>
            </a:r>
            <a:r>
              <a:rPr lang="fr-FR" sz="2400" dirty="0" smtClean="0"/>
              <a:t>’</a:t>
            </a:r>
            <a:r>
              <a:rPr lang="en-US" sz="2400" dirty="0" smtClean="0"/>
              <a:t>09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90"/>
                </a:solidFill>
              </a:rPr>
              <a:t>But only O(10-100) sites</a:t>
            </a:r>
          </a:p>
        </p:txBody>
      </p:sp>
    </p:spTree>
    <p:extLst>
      <p:ext uri="{BB962C8B-B14F-4D97-AF65-F5344CB8AC3E}">
        <p14:creationId xmlns:p14="http://schemas.microsoft.com/office/powerpoint/2010/main" val="131008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650" y="1600200"/>
            <a:ext cx="8992350" cy="5257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Scale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Need scalable designs (duh): e.g., avoid flooding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Low </a:t>
            </a:r>
            <a:r>
              <a:rPr lang="en-US" dirty="0" smtClean="0">
                <a:solidFill>
                  <a:srgbClr val="FF6600"/>
                </a:solidFill>
              </a:rPr>
              <a:t>cost</a:t>
            </a:r>
            <a:r>
              <a:rPr lang="en-US" dirty="0" smtClean="0"/>
              <a:t> designs: e.g., use commodity technology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rgbClr val="000000"/>
                </a:solidFill>
              </a:rPr>
              <a:t> High utilization (</a:t>
            </a:r>
            <a:r>
              <a:rPr lang="en-US" dirty="0" smtClean="0">
                <a:solidFill>
                  <a:srgbClr val="FF0000"/>
                </a:solidFill>
              </a:rPr>
              <a:t>efficiency</a:t>
            </a:r>
            <a:r>
              <a:rPr lang="en-US" dirty="0" smtClean="0">
                <a:solidFill>
                  <a:srgbClr val="000000"/>
                </a:solidFill>
              </a:rPr>
              <a:t>): e.g., </a:t>
            </a:r>
            <a:r>
              <a:rPr lang="en-US" dirty="0" smtClean="0"/>
              <a:t>&gt;80% avg. utilization</a:t>
            </a:r>
          </a:p>
          <a:p>
            <a:pPr lvl="2"/>
            <a:r>
              <a:rPr lang="en-US" i="1" dirty="0" smtClean="0">
                <a:solidFill>
                  <a:srgbClr val="000090"/>
                </a:solidFill>
              </a:rPr>
              <a:t>Contrast: avg. utilization </a:t>
            </a:r>
            <a:r>
              <a:rPr lang="en-US" i="1" dirty="0">
                <a:solidFill>
                  <a:srgbClr val="000090"/>
                </a:solidFill>
              </a:rPr>
              <a:t>on Internet </a:t>
            </a:r>
            <a:r>
              <a:rPr lang="en-US" i="1" dirty="0" smtClean="0">
                <a:solidFill>
                  <a:srgbClr val="000090"/>
                </a:solidFill>
              </a:rPr>
              <a:t>links often ~</a:t>
            </a:r>
            <a:r>
              <a:rPr lang="en-US" i="1" dirty="0">
                <a:solidFill>
                  <a:srgbClr val="000090"/>
                </a:solidFill>
              </a:rPr>
              <a:t>30</a:t>
            </a:r>
            <a:r>
              <a:rPr lang="en-US" i="1" dirty="0" smtClean="0">
                <a:solidFill>
                  <a:srgbClr val="000090"/>
                </a:solidFill>
              </a:rPr>
              <a:t>%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Tolerate frequent failure</a:t>
            </a:r>
          </a:p>
          <a:p>
            <a:pPr lvl="2"/>
            <a:r>
              <a:rPr lang="en-US" i="1" dirty="0" smtClean="0">
                <a:solidFill>
                  <a:srgbClr val="000090"/>
                </a:solidFill>
              </a:rPr>
              <a:t>Large number of (low cost) components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Automate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4187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650" y="1600200"/>
            <a:ext cx="8992350" cy="503504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Service model: clouds / multi-tenancy</a:t>
            </a:r>
          </a:p>
          <a:p>
            <a:pPr lvl="1">
              <a:buFont typeface="Wingdings" charset="2"/>
              <a:buChar char="Ø"/>
            </a:pPr>
            <a:r>
              <a:rPr lang="en-US" sz="3600" dirty="0" smtClean="0"/>
              <a:t>performance guarantees</a:t>
            </a:r>
          </a:p>
          <a:p>
            <a:pPr lvl="1">
              <a:buFont typeface="Wingdings" charset="2"/>
              <a:buChar char="Ø"/>
            </a:pPr>
            <a:r>
              <a:rPr lang="en-US" sz="3600" dirty="0" smtClean="0"/>
              <a:t>isolation guarantees</a:t>
            </a:r>
          </a:p>
          <a:p>
            <a:pPr lvl="1">
              <a:buFont typeface="Wingdings" charset="2"/>
              <a:buChar char="Ø"/>
            </a:pPr>
            <a:r>
              <a:rPr lang="en-US" sz="3600" dirty="0" smtClean="0"/>
              <a:t>portability </a:t>
            </a:r>
            <a:endParaRPr lang="en-US" sz="3600" dirty="0" smtClean="0"/>
          </a:p>
          <a:p>
            <a:pPr lvl="1">
              <a:buFont typeface="Wingdings" charset="2"/>
              <a:buChar char="Ø"/>
            </a:pPr>
            <a:endParaRPr lang="en-US" sz="3600" dirty="0"/>
          </a:p>
          <a:p>
            <a:pPr lvl="1">
              <a:buFont typeface="Wingdings" charset="2"/>
              <a:buChar char="Ø"/>
            </a:pPr>
            <a:r>
              <a:rPr lang="en-US" sz="3600" dirty="0" smtClean="0"/>
              <a:t>Network Virtualization – SDN </a:t>
            </a:r>
            <a:endParaRPr lang="en-US" sz="3600" dirty="0" smtClean="0"/>
          </a:p>
          <a:p>
            <a:pPr marL="457200" lvl="1" indent="0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9109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Applications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ＭＳ Ｐゴシック" charset="0"/>
                <a:cs typeface="ＭＳ Ｐゴシック" charset="0"/>
              </a:rPr>
              <a:t>Common theme: parallelism</a:t>
            </a:r>
          </a:p>
          <a:p>
            <a:pPr lvl="1"/>
            <a:r>
              <a:rPr lang="en-US" sz="3200" dirty="0" smtClean="0">
                <a:latin typeface="Calibri" charset="0"/>
                <a:ea typeface="ＭＳ Ｐゴシック" charset="0"/>
                <a:cs typeface="ＭＳ Ｐゴシック" charset="0"/>
              </a:rPr>
              <a:t>Applications decomposed into tasks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2400"/>
              </a:spcAft>
            </a:pPr>
            <a:r>
              <a:rPr lang="en-US" sz="3200" dirty="0" smtClean="0">
                <a:latin typeface="Calibri" charset="0"/>
                <a:ea typeface="ＭＳ Ｐゴシック" charset="0"/>
              </a:rPr>
              <a:t>Running in </a:t>
            </a:r>
            <a:r>
              <a:rPr lang="en-US" sz="3200" dirty="0" smtClean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parallel</a:t>
            </a:r>
            <a:r>
              <a:rPr lang="en-US" sz="3200" dirty="0" smtClean="0">
                <a:latin typeface="Calibri" charset="0"/>
                <a:ea typeface="ＭＳ Ｐゴシック" charset="0"/>
              </a:rPr>
              <a:t> on </a:t>
            </a:r>
            <a:r>
              <a:rPr lang="en-US" sz="3200" dirty="0">
                <a:latin typeface="Calibri" charset="0"/>
                <a:ea typeface="ＭＳ Ｐゴシック" charset="0"/>
              </a:rPr>
              <a:t>different </a:t>
            </a:r>
            <a:r>
              <a:rPr lang="en-US" sz="3200" dirty="0" smtClean="0">
                <a:latin typeface="Calibri" charset="0"/>
                <a:ea typeface="ＭＳ Ｐゴシック" charset="0"/>
              </a:rPr>
              <a:t>machines</a:t>
            </a:r>
            <a:endParaRPr lang="en-US" sz="3200" dirty="0">
              <a:latin typeface="Calibri" charset="0"/>
              <a:ea typeface="ＭＳ Ｐゴシック" charset="0"/>
            </a:endParaRPr>
          </a:p>
          <a:p>
            <a:r>
              <a:rPr lang="en-US" sz="3600" dirty="0" smtClean="0">
                <a:latin typeface="Calibri" charset="0"/>
                <a:ea typeface="ＭＳ Ｐゴシック" charset="0"/>
                <a:cs typeface="ＭＳ Ｐゴシック" charset="0"/>
              </a:rPr>
              <a:t>Two common paradigms</a:t>
            </a:r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3200" dirty="0" smtClean="0">
                <a:latin typeface="Calibri" charset="0"/>
                <a:ea typeface="ＭＳ Ｐゴシック" charset="0"/>
              </a:rPr>
              <a:t>“Partition Aggregate”</a:t>
            </a:r>
            <a:endParaRPr lang="en-US" sz="3200" dirty="0">
              <a:latin typeface="Calibri" charset="0"/>
              <a:ea typeface="ＭＳ Ｐゴシック" charset="0"/>
            </a:endParaRPr>
          </a:p>
          <a:p>
            <a:pPr lvl="1">
              <a:spcAft>
                <a:spcPts val="2400"/>
              </a:spcAft>
            </a:pPr>
            <a:r>
              <a:rPr lang="en-US" sz="3200" dirty="0" smtClean="0">
                <a:latin typeface="Calibri" charset="0"/>
                <a:ea typeface="ＭＳ Ｐゴシック" charset="0"/>
              </a:rPr>
              <a:t>Map Reduce </a:t>
            </a:r>
            <a:endParaRPr lang="en-US" dirty="0" smtClean="0">
              <a:latin typeface="Calibri" charset="0"/>
              <a:ea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DF67B40F-B60F-B54A-8C07-805F2E034321}" type="slidenum">
              <a:rPr lang="en-US" sz="1200">
                <a:solidFill>
                  <a:srgbClr val="898989"/>
                </a:solidFill>
              </a:rPr>
              <a:pPr eaLnBrk="1" hangingPunct="1"/>
              <a:t>18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0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Partition-Aggregate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E30FDFD4-4BF7-B345-ADF2-C2A42233C27F}" type="slidenum">
              <a:rPr lang="en-US" sz="1200">
                <a:solidFill>
                  <a:srgbClr val="898989"/>
                </a:solidFill>
              </a:rPr>
              <a:pPr eaLnBrk="1" hangingPunct="1"/>
              <a:t>19</a:t>
            </a:fld>
            <a:endParaRPr 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09700" y="2408936"/>
            <a:ext cx="6667500" cy="4188253"/>
            <a:chOff x="1409700" y="2153778"/>
            <a:chExt cx="6667500" cy="4443412"/>
          </a:xfrm>
        </p:grpSpPr>
        <p:sp>
          <p:nvSpPr>
            <p:cNvPr id="5" name="Rectangle 4"/>
            <p:cNvSpPr/>
            <p:nvPr/>
          </p:nvSpPr>
          <p:spPr>
            <a:xfrm>
              <a:off x="3848100" y="2153778"/>
              <a:ext cx="1600200" cy="609600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smtClean="0">
                  <a:solidFill>
                    <a:srgbClr val="000000"/>
                  </a:solidFill>
                </a:rPr>
                <a:t>Router / </a:t>
              </a:r>
              <a:br>
                <a:rPr lang="en-US" dirty="0" smtClean="0">
                  <a:solidFill>
                    <a:srgbClr val="000000"/>
                  </a:solidFill>
                </a:rPr>
              </a:br>
              <a:r>
                <a:rPr lang="en-US" dirty="0" smtClean="0">
                  <a:solidFill>
                    <a:srgbClr val="000000"/>
                  </a:solidFill>
                </a:rPr>
                <a:t>Load Balancer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27652" name="Group 19"/>
            <p:cNvGrpSpPr>
              <a:grpSpLocks/>
            </p:cNvGrpSpPr>
            <p:nvPr/>
          </p:nvGrpSpPr>
          <p:grpSpPr bwMode="auto">
            <a:xfrm>
              <a:off x="1752600" y="4430253"/>
              <a:ext cx="5791200" cy="685800"/>
              <a:chOff x="1752600" y="3276600"/>
              <a:chExt cx="5791200" cy="6858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752600" y="3276600"/>
                <a:ext cx="1371600" cy="685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Web Server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114800" y="3276600"/>
                <a:ext cx="1333499" cy="685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 smtClean="0"/>
                  <a:t>Web Server</a:t>
                </a:r>
                <a:endParaRPr lang="en-US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172200" y="3276600"/>
                <a:ext cx="1371600" cy="685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Web Server</a:t>
                </a:r>
              </a:p>
            </p:txBody>
          </p:sp>
        </p:grpSp>
        <p:grpSp>
          <p:nvGrpSpPr>
            <p:cNvPr id="27653" name="Group 66"/>
            <p:cNvGrpSpPr>
              <a:grpSpLocks/>
            </p:cNvGrpSpPr>
            <p:nvPr/>
          </p:nvGrpSpPr>
          <p:grpSpPr bwMode="auto">
            <a:xfrm>
              <a:off x="1409700" y="5911390"/>
              <a:ext cx="6667500" cy="685800"/>
              <a:chOff x="1409700" y="5053012"/>
              <a:chExt cx="6667500" cy="6858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409700" y="5053012"/>
                <a:ext cx="1371600" cy="6858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Data</a:t>
                </a:r>
              </a:p>
              <a:p>
                <a:pPr algn="ctr">
                  <a:defRPr/>
                </a:pPr>
                <a:r>
                  <a:rPr lang="en-US" dirty="0"/>
                  <a:t>Cache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175000" y="5053012"/>
                <a:ext cx="1371600" cy="6858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Data</a:t>
                </a:r>
              </a:p>
              <a:p>
                <a:pPr algn="ctr">
                  <a:defRPr/>
                </a:pPr>
                <a:r>
                  <a:rPr lang="en-US" dirty="0"/>
                  <a:t>Cache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940300" y="5053012"/>
                <a:ext cx="1371600" cy="6858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Database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705600" y="5053012"/>
                <a:ext cx="1371600" cy="6858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Database</a:t>
                </a:r>
              </a:p>
            </p:txBody>
          </p:sp>
        </p:grpSp>
        <p:grpSp>
          <p:nvGrpSpPr>
            <p:cNvPr id="27654" name="Group 22"/>
            <p:cNvGrpSpPr>
              <a:grpSpLocks/>
            </p:cNvGrpSpPr>
            <p:nvPr/>
          </p:nvGrpSpPr>
          <p:grpSpPr bwMode="auto">
            <a:xfrm>
              <a:off x="2743200" y="3211053"/>
              <a:ext cx="3810000" cy="685800"/>
              <a:chOff x="3276600" y="2171700"/>
              <a:chExt cx="3810000" cy="6858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76600" y="2171700"/>
                <a:ext cx="1371600" cy="6858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Front-End</a:t>
                </a:r>
              </a:p>
              <a:p>
                <a:pPr algn="ctr">
                  <a:defRPr/>
                </a:pPr>
                <a:r>
                  <a:rPr lang="en-US" dirty="0"/>
                  <a:t>Proxy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715000" y="2171700"/>
                <a:ext cx="1371600" cy="6858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Front-End</a:t>
                </a:r>
              </a:p>
              <a:p>
                <a:pPr algn="ctr">
                  <a:defRPr/>
                </a:pPr>
                <a:r>
                  <a:rPr lang="en-US" dirty="0"/>
                  <a:t>Proxy</a:t>
                </a:r>
              </a:p>
            </p:txBody>
          </p:sp>
        </p:grpSp>
        <p:cxnSp>
          <p:nvCxnSpPr>
            <p:cNvPr id="25" name="Straight Arrow Connector 24"/>
            <p:cNvCxnSpPr>
              <a:stCxn id="5" idx="2"/>
            </p:cNvCxnSpPr>
            <p:nvPr/>
          </p:nvCxnSpPr>
          <p:spPr>
            <a:xfrm rot="5400000">
              <a:off x="3814762" y="2377616"/>
              <a:ext cx="447675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5" idx="2"/>
            </p:cNvCxnSpPr>
            <p:nvPr/>
          </p:nvCxnSpPr>
          <p:spPr>
            <a:xfrm rot="16200000" flipH="1">
              <a:off x="5033962" y="2377616"/>
              <a:ext cx="447675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2667000" y="3668253"/>
              <a:ext cx="533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6200000" flipH="1">
              <a:off x="3771900" y="3553953"/>
              <a:ext cx="5334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6200000" flipH="1">
              <a:off x="4739481" y="5024772"/>
              <a:ext cx="795337" cy="97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6200000" flipH="1">
              <a:off x="5622131" y="4142122"/>
              <a:ext cx="795337" cy="2743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5400000">
              <a:off x="2974181" y="4237372"/>
              <a:ext cx="795337" cy="25527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5400000">
              <a:off x="3856831" y="5120022"/>
              <a:ext cx="795337" cy="787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rot="5400000">
              <a:off x="4991100" y="3553953"/>
              <a:ext cx="5334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6200000" flipH="1">
              <a:off x="6096000" y="3668253"/>
              <a:ext cx="533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/>
          <p:cNvCxnSpPr/>
          <p:nvPr/>
        </p:nvCxnSpPr>
        <p:spPr>
          <a:xfrm>
            <a:off x="4639980" y="1886068"/>
            <a:ext cx="0" cy="5291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60916" y="1512588"/>
            <a:ext cx="347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user requests from the Internet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44614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need to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71" y="1979360"/>
            <a:ext cx="894442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Characteristics of a datacenter environment 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goals, constraints, workloads,</a:t>
            </a:r>
            <a:r>
              <a:rPr lang="en-US" i="1" dirty="0" smtClean="0">
                <a:solidFill>
                  <a:srgbClr val="000090"/>
                </a:solidFill>
              </a:rPr>
              <a:t> etc.</a:t>
            </a:r>
            <a:endParaRPr lang="en-US" i="1" dirty="0">
              <a:solidFill>
                <a:srgbClr val="000090"/>
              </a:solidFill>
            </a:endParaRPr>
          </a:p>
          <a:p>
            <a:r>
              <a:rPr lang="en-US" dirty="0" smtClean="0"/>
              <a:t>How and why DC networks are different (</a:t>
            </a:r>
            <a:r>
              <a:rPr lang="en-US" i="1" dirty="0" smtClean="0"/>
              <a:t>vs.</a:t>
            </a:r>
            <a:r>
              <a:rPr lang="en-US" dirty="0" smtClean="0"/>
              <a:t> WAN)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e.g., latency, geo, autonomy, …</a:t>
            </a:r>
          </a:p>
          <a:p>
            <a:r>
              <a:rPr lang="en-US" dirty="0" smtClean="0"/>
              <a:t>How traditional solutions fare in this environment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e.g., IP, Ethernet, TCP, ARP, DHCP </a:t>
            </a:r>
          </a:p>
          <a:p>
            <a:r>
              <a:rPr lang="en-US" dirty="0" smtClean="0"/>
              <a:t>Specific design approaches we cover in class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8580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“North – South” Traffic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80" y="1905000"/>
            <a:ext cx="8899720" cy="495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Interactive / query-response exchange between external clients and </a:t>
            </a:r>
            <a:r>
              <a:rPr lang="en-US" dirty="0" smtClean="0">
                <a:latin typeface="Calibri" charset="0"/>
                <a:ea typeface="ＭＳ Ｐゴシック" charset="0"/>
              </a:rPr>
              <a:t>datacenter</a:t>
            </a:r>
          </a:p>
          <a:p>
            <a:r>
              <a:rPr lang="en-US" dirty="0" smtClean="0">
                <a:latin typeface="Calibri" charset="0"/>
                <a:ea typeface="ＭＳ Ｐゴシック" charset="0"/>
              </a:rPr>
              <a:t>Handled </a:t>
            </a:r>
            <a:r>
              <a:rPr lang="en-US" dirty="0">
                <a:latin typeface="Calibri" charset="0"/>
                <a:ea typeface="ＭＳ Ｐゴシック" charset="0"/>
              </a:rPr>
              <a:t>by front-end (web) servers, mid-tier application servers, and back-end databases</a:t>
            </a:r>
          </a:p>
          <a:p>
            <a:pPr lvl="1"/>
            <a:endParaRPr lang="en-US" sz="24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93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Map-Reduce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ABBF82D-9D21-2D47-9E4F-38685398D760}" type="slidenum">
              <a:rPr lang="en-US" sz="1200">
                <a:solidFill>
                  <a:srgbClr val="898989"/>
                </a:solidFill>
              </a:rPr>
              <a:pPr eaLnBrk="1" hangingPunct="1"/>
              <a:t>21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228600" y="5181600"/>
            <a:ext cx="18573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Distributed</a:t>
            </a:r>
          </a:p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Storage</a:t>
            </a:r>
          </a:p>
        </p:txBody>
      </p:sp>
      <p:sp>
        <p:nvSpPr>
          <p:cNvPr id="28676" name="TextBox 17"/>
          <p:cNvSpPr txBox="1">
            <a:spLocks noChangeArrowheads="1"/>
          </p:cNvSpPr>
          <p:nvPr/>
        </p:nvSpPr>
        <p:spPr bwMode="auto">
          <a:xfrm>
            <a:off x="6938963" y="5181600"/>
            <a:ext cx="18573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Distributed</a:t>
            </a:r>
          </a:p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Storage</a:t>
            </a:r>
          </a:p>
        </p:txBody>
      </p:sp>
      <p:sp>
        <p:nvSpPr>
          <p:cNvPr id="28677" name="TextBox 20"/>
          <p:cNvSpPr txBox="1">
            <a:spLocks noChangeArrowheads="1"/>
          </p:cNvSpPr>
          <p:nvPr/>
        </p:nvSpPr>
        <p:spPr bwMode="auto">
          <a:xfrm>
            <a:off x="2762250" y="5181600"/>
            <a:ext cx="9683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Map</a:t>
            </a:r>
          </a:p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Tasks</a:t>
            </a:r>
          </a:p>
        </p:txBody>
      </p:sp>
      <p:sp>
        <p:nvSpPr>
          <p:cNvPr id="28678" name="TextBox 21"/>
          <p:cNvSpPr txBox="1">
            <a:spLocks noChangeArrowheads="1"/>
          </p:cNvSpPr>
          <p:nvPr/>
        </p:nvSpPr>
        <p:spPr bwMode="auto">
          <a:xfrm>
            <a:off x="5121275" y="5181600"/>
            <a:ext cx="12779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Reduce</a:t>
            </a:r>
          </a:p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Tasks</a:t>
            </a:r>
          </a:p>
        </p:txBody>
      </p:sp>
      <p:grpSp>
        <p:nvGrpSpPr>
          <p:cNvPr id="28679" name="Group 89"/>
          <p:cNvGrpSpPr>
            <a:grpSpLocks/>
          </p:cNvGrpSpPr>
          <p:nvPr/>
        </p:nvGrpSpPr>
        <p:grpSpPr bwMode="auto">
          <a:xfrm>
            <a:off x="1065213" y="1600200"/>
            <a:ext cx="7162800" cy="3200400"/>
            <a:chOff x="1065088" y="1600200"/>
            <a:chExt cx="7162800" cy="3200400"/>
          </a:xfrm>
        </p:grpSpPr>
        <p:grpSp>
          <p:nvGrpSpPr>
            <p:cNvPr id="28680" name="Group 87"/>
            <p:cNvGrpSpPr>
              <a:grpSpLocks/>
            </p:cNvGrpSpPr>
            <p:nvPr/>
          </p:nvGrpSpPr>
          <p:grpSpPr bwMode="auto">
            <a:xfrm>
              <a:off x="1065088" y="1905000"/>
              <a:ext cx="685800" cy="1879600"/>
              <a:chOff x="1219200" y="2209800"/>
              <a:chExt cx="685800" cy="1879600"/>
            </a:xfrm>
          </p:grpSpPr>
          <p:sp>
            <p:nvSpPr>
              <p:cNvPr id="5" name="Can 4"/>
              <p:cNvSpPr/>
              <p:nvPr/>
            </p:nvSpPr>
            <p:spPr>
              <a:xfrm>
                <a:off x="1219200" y="2209800"/>
                <a:ext cx="685800" cy="668682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" name="Can 6"/>
              <p:cNvSpPr/>
              <p:nvPr/>
            </p:nvSpPr>
            <p:spPr>
              <a:xfrm>
                <a:off x="1219200" y="3378200"/>
                <a:ext cx="685800" cy="7112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28681" name="Group 86"/>
            <p:cNvGrpSpPr>
              <a:grpSpLocks/>
            </p:cNvGrpSpPr>
            <p:nvPr/>
          </p:nvGrpSpPr>
          <p:grpSpPr bwMode="auto">
            <a:xfrm>
              <a:off x="3160588" y="1714500"/>
              <a:ext cx="457200" cy="2971800"/>
              <a:chOff x="3314700" y="2133600"/>
              <a:chExt cx="457200" cy="29718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314700" y="21336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314700" y="44958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314700" y="33147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28682" name="Group 85"/>
            <p:cNvGrpSpPr>
              <a:grpSpLocks/>
            </p:cNvGrpSpPr>
            <p:nvPr/>
          </p:nvGrpSpPr>
          <p:grpSpPr bwMode="auto">
            <a:xfrm>
              <a:off x="5522788" y="1600200"/>
              <a:ext cx="457200" cy="3200400"/>
              <a:chOff x="5676900" y="1828800"/>
              <a:chExt cx="457200" cy="32004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676900" y="18288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676900" y="44196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676900" y="35560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676900" y="26924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28683" name="Group 84"/>
            <p:cNvGrpSpPr>
              <a:grpSpLocks/>
            </p:cNvGrpSpPr>
            <p:nvPr/>
          </p:nvGrpSpPr>
          <p:grpSpPr bwMode="auto">
            <a:xfrm>
              <a:off x="7542088" y="1660570"/>
              <a:ext cx="685800" cy="2682830"/>
              <a:chOff x="7696200" y="2117770"/>
              <a:chExt cx="685800" cy="2682830"/>
            </a:xfrm>
          </p:grpSpPr>
          <p:sp>
            <p:nvSpPr>
              <p:cNvPr id="16" name="Can 15"/>
              <p:cNvSpPr/>
              <p:nvPr/>
            </p:nvSpPr>
            <p:spPr>
              <a:xfrm>
                <a:off x="7696200" y="2117770"/>
                <a:ext cx="685800" cy="6477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" name="Can 16"/>
              <p:cNvSpPr/>
              <p:nvPr/>
            </p:nvSpPr>
            <p:spPr>
              <a:xfrm>
                <a:off x="7696200" y="4089400"/>
                <a:ext cx="685800" cy="7112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cxnSp>
          <p:nvCxnSpPr>
            <p:cNvPr id="24" name="Straight Arrow Connector 23"/>
            <p:cNvCxnSpPr>
              <a:stCxn id="5" idx="4"/>
            </p:cNvCxnSpPr>
            <p:nvPr/>
          </p:nvCxnSpPr>
          <p:spPr>
            <a:xfrm flipV="1">
              <a:off x="1750888" y="2019300"/>
              <a:ext cx="1409700" cy="2200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43" idx="4"/>
            </p:cNvCxnSpPr>
            <p:nvPr/>
          </p:nvCxnSpPr>
          <p:spPr>
            <a:xfrm flipV="1">
              <a:off x="1750888" y="4381500"/>
              <a:ext cx="1409700" cy="957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7" idx="4"/>
            </p:cNvCxnSpPr>
            <p:nvPr/>
          </p:nvCxnSpPr>
          <p:spPr>
            <a:xfrm flipV="1">
              <a:off x="1750888" y="3200400"/>
              <a:ext cx="14097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3617788" y="1905000"/>
              <a:ext cx="19050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617788" y="2019300"/>
              <a:ext cx="1905000" cy="749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617788" y="2019300"/>
              <a:ext cx="1905000" cy="1612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617788" y="2019300"/>
              <a:ext cx="1905000" cy="2476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3617788" y="1905000"/>
              <a:ext cx="190500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3617788" y="2768600"/>
              <a:ext cx="1905000" cy="431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617788" y="3200400"/>
              <a:ext cx="1905000" cy="431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3617788" y="3200400"/>
              <a:ext cx="190500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3617788" y="1905000"/>
              <a:ext cx="1905000" cy="2476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3617788" y="2768600"/>
              <a:ext cx="1905000" cy="1612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3617788" y="3632200"/>
              <a:ext cx="1905000" cy="749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617788" y="4381500"/>
              <a:ext cx="19050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979988" y="3632200"/>
              <a:ext cx="1562100" cy="25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48" idx="2"/>
            </p:cNvCxnSpPr>
            <p:nvPr/>
          </p:nvCxnSpPr>
          <p:spPr>
            <a:xfrm>
              <a:off x="5979988" y="1905000"/>
              <a:ext cx="1562100" cy="11816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5979988" y="2768600"/>
              <a:ext cx="1562100" cy="431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5979988" y="3886200"/>
              <a:ext cx="156210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n 42"/>
          <p:cNvSpPr/>
          <p:nvPr/>
        </p:nvSpPr>
        <p:spPr bwMode="auto">
          <a:xfrm>
            <a:off x="1065213" y="4191000"/>
            <a:ext cx="685800" cy="57244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8" name="Can 47"/>
          <p:cNvSpPr/>
          <p:nvPr/>
        </p:nvSpPr>
        <p:spPr bwMode="auto">
          <a:xfrm>
            <a:off x="7542213" y="2762802"/>
            <a:ext cx="685800" cy="6477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9" name="Can 48"/>
          <p:cNvSpPr/>
          <p:nvPr/>
        </p:nvSpPr>
        <p:spPr bwMode="auto">
          <a:xfrm>
            <a:off x="7542213" y="4476750"/>
            <a:ext cx="685800" cy="6477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50" name="Straight Arrow Connector 49"/>
          <p:cNvCxnSpPr>
            <a:stCxn id="12" idx="3"/>
            <a:endCxn id="16" idx="2"/>
          </p:cNvCxnSpPr>
          <p:nvPr/>
        </p:nvCxnSpPr>
        <p:spPr bwMode="auto">
          <a:xfrm>
            <a:off x="5980113" y="1905000"/>
            <a:ext cx="1562100" cy="79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49" idx="2"/>
          </p:cNvCxnSpPr>
          <p:nvPr/>
        </p:nvCxnSpPr>
        <p:spPr bwMode="auto">
          <a:xfrm>
            <a:off x="6018777" y="2826210"/>
            <a:ext cx="1523436" cy="1974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68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Map-Reduce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ABBF82D-9D21-2D47-9E4F-38685398D760}" type="slidenum">
              <a:rPr lang="en-US" sz="1200">
                <a:solidFill>
                  <a:srgbClr val="898989"/>
                </a:solidFill>
              </a:rPr>
              <a:pPr eaLnBrk="1" hangingPunct="1"/>
              <a:t>22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228600" y="5181600"/>
            <a:ext cx="18573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Distributed</a:t>
            </a:r>
          </a:p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Storage</a:t>
            </a:r>
          </a:p>
        </p:txBody>
      </p:sp>
      <p:sp>
        <p:nvSpPr>
          <p:cNvPr id="28676" name="TextBox 17"/>
          <p:cNvSpPr txBox="1">
            <a:spLocks noChangeArrowheads="1"/>
          </p:cNvSpPr>
          <p:nvPr/>
        </p:nvSpPr>
        <p:spPr bwMode="auto">
          <a:xfrm>
            <a:off x="6938963" y="5181600"/>
            <a:ext cx="18573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Distributed</a:t>
            </a:r>
          </a:p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Storage</a:t>
            </a:r>
          </a:p>
        </p:txBody>
      </p:sp>
      <p:sp>
        <p:nvSpPr>
          <p:cNvPr id="28677" name="TextBox 20"/>
          <p:cNvSpPr txBox="1">
            <a:spLocks noChangeArrowheads="1"/>
          </p:cNvSpPr>
          <p:nvPr/>
        </p:nvSpPr>
        <p:spPr bwMode="auto">
          <a:xfrm>
            <a:off x="2762250" y="5181600"/>
            <a:ext cx="9683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Map</a:t>
            </a:r>
          </a:p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Tasks</a:t>
            </a:r>
          </a:p>
        </p:txBody>
      </p:sp>
      <p:sp>
        <p:nvSpPr>
          <p:cNvPr id="28678" name="TextBox 21"/>
          <p:cNvSpPr txBox="1">
            <a:spLocks noChangeArrowheads="1"/>
          </p:cNvSpPr>
          <p:nvPr/>
        </p:nvSpPr>
        <p:spPr bwMode="auto">
          <a:xfrm>
            <a:off x="5121275" y="5181600"/>
            <a:ext cx="12779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Reduce</a:t>
            </a:r>
          </a:p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Tasks</a:t>
            </a:r>
          </a:p>
        </p:txBody>
      </p:sp>
      <p:grpSp>
        <p:nvGrpSpPr>
          <p:cNvPr id="28679" name="Group 89"/>
          <p:cNvGrpSpPr>
            <a:grpSpLocks/>
          </p:cNvGrpSpPr>
          <p:nvPr/>
        </p:nvGrpSpPr>
        <p:grpSpPr bwMode="auto">
          <a:xfrm>
            <a:off x="1065213" y="1600200"/>
            <a:ext cx="7162800" cy="3200400"/>
            <a:chOff x="1065088" y="1600200"/>
            <a:chExt cx="7162800" cy="3200400"/>
          </a:xfrm>
        </p:grpSpPr>
        <p:grpSp>
          <p:nvGrpSpPr>
            <p:cNvPr id="28680" name="Group 87"/>
            <p:cNvGrpSpPr>
              <a:grpSpLocks/>
            </p:cNvGrpSpPr>
            <p:nvPr/>
          </p:nvGrpSpPr>
          <p:grpSpPr bwMode="auto">
            <a:xfrm>
              <a:off x="1065088" y="1905000"/>
              <a:ext cx="685800" cy="1879600"/>
              <a:chOff x="1219200" y="2209800"/>
              <a:chExt cx="685800" cy="1879600"/>
            </a:xfrm>
          </p:grpSpPr>
          <p:sp>
            <p:nvSpPr>
              <p:cNvPr id="5" name="Can 4"/>
              <p:cNvSpPr/>
              <p:nvPr/>
            </p:nvSpPr>
            <p:spPr>
              <a:xfrm>
                <a:off x="1219200" y="2209800"/>
                <a:ext cx="685800" cy="668682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" name="Can 6"/>
              <p:cNvSpPr/>
              <p:nvPr/>
            </p:nvSpPr>
            <p:spPr>
              <a:xfrm>
                <a:off x="1219200" y="3378200"/>
                <a:ext cx="685800" cy="7112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28681" name="Group 86"/>
            <p:cNvGrpSpPr>
              <a:grpSpLocks/>
            </p:cNvGrpSpPr>
            <p:nvPr/>
          </p:nvGrpSpPr>
          <p:grpSpPr bwMode="auto">
            <a:xfrm>
              <a:off x="3160588" y="1714500"/>
              <a:ext cx="457200" cy="2971800"/>
              <a:chOff x="3314700" y="2133600"/>
              <a:chExt cx="457200" cy="29718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314700" y="21336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314700" y="44958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314700" y="33147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28682" name="Group 85"/>
            <p:cNvGrpSpPr>
              <a:grpSpLocks/>
            </p:cNvGrpSpPr>
            <p:nvPr/>
          </p:nvGrpSpPr>
          <p:grpSpPr bwMode="auto">
            <a:xfrm>
              <a:off x="5522788" y="1600200"/>
              <a:ext cx="457200" cy="3200400"/>
              <a:chOff x="5676900" y="1828800"/>
              <a:chExt cx="457200" cy="32004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676900" y="18288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676900" y="44196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676900" y="35560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676900" y="2692400"/>
                <a:ext cx="457200" cy="6096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28683" name="Group 84"/>
            <p:cNvGrpSpPr>
              <a:grpSpLocks/>
            </p:cNvGrpSpPr>
            <p:nvPr/>
          </p:nvGrpSpPr>
          <p:grpSpPr bwMode="auto">
            <a:xfrm>
              <a:off x="7542088" y="1660570"/>
              <a:ext cx="685800" cy="2682830"/>
              <a:chOff x="7696200" y="2117770"/>
              <a:chExt cx="685800" cy="2682830"/>
            </a:xfrm>
          </p:grpSpPr>
          <p:sp>
            <p:nvSpPr>
              <p:cNvPr id="16" name="Can 15"/>
              <p:cNvSpPr/>
              <p:nvPr/>
            </p:nvSpPr>
            <p:spPr>
              <a:xfrm>
                <a:off x="7696200" y="2117770"/>
                <a:ext cx="685800" cy="6477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" name="Can 16"/>
              <p:cNvSpPr/>
              <p:nvPr/>
            </p:nvSpPr>
            <p:spPr>
              <a:xfrm>
                <a:off x="7696200" y="4089400"/>
                <a:ext cx="685800" cy="7112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cxnSp>
          <p:nvCxnSpPr>
            <p:cNvPr id="24" name="Straight Arrow Connector 23"/>
            <p:cNvCxnSpPr>
              <a:stCxn id="5" idx="4"/>
            </p:cNvCxnSpPr>
            <p:nvPr/>
          </p:nvCxnSpPr>
          <p:spPr>
            <a:xfrm flipV="1">
              <a:off x="1750888" y="2019300"/>
              <a:ext cx="1409700" cy="2200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43" idx="4"/>
            </p:cNvCxnSpPr>
            <p:nvPr/>
          </p:nvCxnSpPr>
          <p:spPr>
            <a:xfrm flipV="1">
              <a:off x="1750888" y="4381500"/>
              <a:ext cx="1409700" cy="957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7" idx="4"/>
            </p:cNvCxnSpPr>
            <p:nvPr/>
          </p:nvCxnSpPr>
          <p:spPr>
            <a:xfrm flipV="1">
              <a:off x="1750888" y="3200400"/>
              <a:ext cx="14097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3617788" y="1905000"/>
              <a:ext cx="19050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617788" y="2019300"/>
              <a:ext cx="1905000" cy="749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617788" y="2019300"/>
              <a:ext cx="1905000" cy="1612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617788" y="2019300"/>
              <a:ext cx="1905000" cy="2476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3617788" y="1905000"/>
              <a:ext cx="190500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3617788" y="2768600"/>
              <a:ext cx="1905000" cy="431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617788" y="3200400"/>
              <a:ext cx="1905000" cy="431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3617788" y="3200400"/>
              <a:ext cx="190500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3617788" y="1905000"/>
              <a:ext cx="1905000" cy="2476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3617788" y="2768600"/>
              <a:ext cx="1905000" cy="1612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3617788" y="3632200"/>
              <a:ext cx="1905000" cy="749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617788" y="4381500"/>
              <a:ext cx="19050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979988" y="3632200"/>
              <a:ext cx="1562100" cy="25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48" idx="2"/>
            </p:cNvCxnSpPr>
            <p:nvPr/>
          </p:nvCxnSpPr>
          <p:spPr>
            <a:xfrm>
              <a:off x="5979988" y="1905000"/>
              <a:ext cx="1562100" cy="11816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5979988" y="2768600"/>
              <a:ext cx="1562100" cy="431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5979988" y="3886200"/>
              <a:ext cx="156210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n 42"/>
          <p:cNvSpPr/>
          <p:nvPr/>
        </p:nvSpPr>
        <p:spPr bwMode="auto">
          <a:xfrm>
            <a:off x="1065213" y="4191000"/>
            <a:ext cx="685800" cy="57244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228600" y="132705"/>
            <a:ext cx="3183517" cy="1200341"/>
          </a:xfrm>
          <a:prstGeom prst="wedgeEllipseCallout">
            <a:avLst>
              <a:gd name="adj1" fmla="val 21300"/>
              <a:gd name="adj2" fmla="val 115204"/>
            </a:avLst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Often doesn’t cross the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8" name="Can 47"/>
          <p:cNvSpPr/>
          <p:nvPr/>
        </p:nvSpPr>
        <p:spPr bwMode="auto">
          <a:xfrm>
            <a:off x="7542213" y="2762802"/>
            <a:ext cx="685800" cy="6477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9" name="Can 48"/>
          <p:cNvSpPr/>
          <p:nvPr/>
        </p:nvSpPr>
        <p:spPr bwMode="auto">
          <a:xfrm>
            <a:off x="7542213" y="4476750"/>
            <a:ext cx="685800" cy="6477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50" name="Straight Arrow Connector 49"/>
          <p:cNvCxnSpPr>
            <a:stCxn id="12" idx="3"/>
            <a:endCxn id="16" idx="2"/>
          </p:cNvCxnSpPr>
          <p:nvPr/>
        </p:nvCxnSpPr>
        <p:spPr bwMode="auto">
          <a:xfrm>
            <a:off x="5980113" y="1905000"/>
            <a:ext cx="1562100" cy="79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49" idx="2"/>
          </p:cNvCxnSpPr>
          <p:nvPr/>
        </p:nvCxnSpPr>
        <p:spPr bwMode="auto">
          <a:xfrm>
            <a:off x="6018777" y="2826210"/>
            <a:ext cx="1523436" cy="1974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Callout 56"/>
          <p:cNvSpPr/>
          <p:nvPr/>
        </p:nvSpPr>
        <p:spPr>
          <a:xfrm>
            <a:off x="2762250" y="5321089"/>
            <a:ext cx="3614988" cy="925703"/>
          </a:xfrm>
          <a:prstGeom prst="wedgeEllipseCallout">
            <a:avLst>
              <a:gd name="adj1" fmla="val 1731"/>
              <a:gd name="adj2" fmla="val -187892"/>
            </a:avLst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Always goes over the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8" name="Oval Callout 57"/>
          <p:cNvSpPr/>
          <p:nvPr/>
        </p:nvSpPr>
        <p:spPr>
          <a:xfrm>
            <a:off x="5326694" y="220530"/>
            <a:ext cx="3807259" cy="1440040"/>
          </a:xfrm>
          <a:prstGeom prst="wedgeEllipseCallout">
            <a:avLst>
              <a:gd name="adj1" fmla="val -14339"/>
              <a:gd name="adj2" fmla="val 98821"/>
            </a:avLst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Some fraction (typically 2/3) crosses the network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03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 animBg="1"/>
      <p:bldP spid="5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457200" y="9226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“East-West” Traffic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25208" y="2558107"/>
            <a:ext cx="2614613" cy="18590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20000" dir="7200000" rotWithShape="0">
              <a:schemeClr val="tx1">
                <a:alpha val="69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en-US" sz="3000">
              <a:solidFill>
                <a:schemeClr val="tx1">
                  <a:alpha val="100000"/>
                </a:schemeClr>
              </a:solidFill>
              <a:cs typeface="Times New Roman"/>
            </a:endParaRPr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2793884" y="1423044"/>
            <a:ext cx="299788" cy="214309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CR</a:t>
            </a:r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5514859" y="1423044"/>
            <a:ext cx="299788" cy="214309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CR</a:t>
            </a:r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1819159" y="2108844"/>
            <a:ext cx="299788" cy="214309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/>
              <a:t>AR</a:t>
            </a: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2717684" y="2108844"/>
            <a:ext cx="299788" cy="214309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 dirty="0"/>
              <a:t>AR</a:t>
            </a: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5719645" y="2108844"/>
            <a:ext cx="299789" cy="214309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 dirty="0"/>
              <a:t>AR</a:t>
            </a:r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6611820" y="2108844"/>
            <a:ext cx="299789" cy="214309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 dirty="0"/>
              <a:t>AR</a:t>
            </a:r>
          </a:p>
        </p:txBody>
      </p:sp>
      <p:cxnSp>
        <p:nvCxnSpPr>
          <p:cNvPr id="12" name="AutoShape 13"/>
          <p:cNvCxnSpPr>
            <a:cxnSpLocks noChangeShapeType="1"/>
            <a:stCxn id="6" idx="4"/>
            <a:endCxn id="8" idx="0"/>
          </p:cNvCxnSpPr>
          <p:nvPr/>
        </p:nvCxnSpPr>
        <p:spPr bwMode="auto">
          <a:xfrm flipH="1">
            <a:off x="1969053" y="1637353"/>
            <a:ext cx="974725" cy="471491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3" name="AutoShape 14"/>
          <p:cNvCxnSpPr>
            <a:cxnSpLocks noChangeShapeType="1"/>
            <a:endCxn id="7" idx="4"/>
          </p:cNvCxnSpPr>
          <p:nvPr/>
        </p:nvCxnSpPr>
        <p:spPr bwMode="auto">
          <a:xfrm flipV="1">
            <a:off x="1930035" y="1637353"/>
            <a:ext cx="3734718" cy="471492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4" name="AutoShape 15"/>
          <p:cNvCxnSpPr>
            <a:cxnSpLocks noChangeShapeType="1"/>
            <a:stCxn id="7" idx="4"/>
            <a:endCxn id="9" idx="0"/>
          </p:cNvCxnSpPr>
          <p:nvPr/>
        </p:nvCxnSpPr>
        <p:spPr bwMode="auto">
          <a:xfrm flipH="1">
            <a:off x="2867578" y="1637353"/>
            <a:ext cx="2797175" cy="471491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" name="AutoShape 16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5664753" y="1637353"/>
            <a:ext cx="204787" cy="471491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" name="AutoShape 17"/>
          <p:cNvCxnSpPr>
            <a:cxnSpLocks noChangeShapeType="1"/>
            <a:stCxn id="7" idx="4"/>
            <a:endCxn id="11" idx="0"/>
          </p:cNvCxnSpPr>
          <p:nvPr/>
        </p:nvCxnSpPr>
        <p:spPr bwMode="auto">
          <a:xfrm>
            <a:off x="5664753" y="1637353"/>
            <a:ext cx="1096962" cy="471491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7" name="AutoShape 18"/>
          <p:cNvCxnSpPr>
            <a:cxnSpLocks noChangeShapeType="1"/>
            <a:stCxn id="6" idx="4"/>
            <a:endCxn id="11" idx="0"/>
          </p:cNvCxnSpPr>
          <p:nvPr/>
        </p:nvCxnSpPr>
        <p:spPr bwMode="auto">
          <a:xfrm>
            <a:off x="2943778" y="1637353"/>
            <a:ext cx="3817937" cy="471491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8" name="AutoShape 19"/>
          <p:cNvCxnSpPr>
            <a:cxnSpLocks noChangeShapeType="1"/>
            <a:stCxn id="6" idx="4"/>
            <a:endCxn id="9" idx="0"/>
          </p:cNvCxnSpPr>
          <p:nvPr/>
        </p:nvCxnSpPr>
        <p:spPr bwMode="auto">
          <a:xfrm flipH="1">
            <a:off x="2867578" y="1637353"/>
            <a:ext cx="76200" cy="471491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9" name="AutoShape 20"/>
          <p:cNvCxnSpPr>
            <a:cxnSpLocks noChangeShapeType="1"/>
            <a:stCxn id="6" idx="4"/>
            <a:endCxn id="10" idx="0"/>
          </p:cNvCxnSpPr>
          <p:nvPr/>
        </p:nvCxnSpPr>
        <p:spPr bwMode="auto">
          <a:xfrm>
            <a:off x="2943778" y="1637353"/>
            <a:ext cx="2925762" cy="471491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2724280" y="2747019"/>
            <a:ext cx="282080" cy="19752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/>
              <a:t>S</a:t>
            </a:r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1825432" y="2747019"/>
            <a:ext cx="280815" cy="19752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/>
              <a:t>S</a:t>
            </a:r>
          </a:p>
        </p:txBody>
      </p:sp>
      <p:cxnSp>
        <p:nvCxnSpPr>
          <p:cNvPr id="22" name="AutoShape 59"/>
          <p:cNvCxnSpPr>
            <a:cxnSpLocks noChangeShapeType="1"/>
            <a:endCxn id="8" idx="4"/>
          </p:cNvCxnSpPr>
          <p:nvPr/>
        </p:nvCxnSpPr>
        <p:spPr bwMode="auto">
          <a:xfrm flipV="1">
            <a:off x="1930035" y="2323153"/>
            <a:ext cx="39018" cy="423866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3" name="AutoShape 60"/>
          <p:cNvCxnSpPr>
            <a:cxnSpLocks noChangeShapeType="1"/>
            <a:endCxn id="8" idx="4"/>
          </p:cNvCxnSpPr>
          <p:nvPr/>
        </p:nvCxnSpPr>
        <p:spPr bwMode="auto">
          <a:xfrm flipH="1" flipV="1">
            <a:off x="1969053" y="2323153"/>
            <a:ext cx="859508" cy="423866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4" name="AutoShape 61"/>
          <p:cNvCxnSpPr>
            <a:cxnSpLocks noChangeShapeType="1"/>
            <a:endCxn id="9" idx="4"/>
          </p:cNvCxnSpPr>
          <p:nvPr/>
        </p:nvCxnSpPr>
        <p:spPr bwMode="auto">
          <a:xfrm flipV="1">
            <a:off x="2828560" y="2323153"/>
            <a:ext cx="39018" cy="423866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5" name="AutoShape 62"/>
          <p:cNvCxnSpPr>
            <a:cxnSpLocks noChangeShapeType="1"/>
            <a:endCxn id="9" idx="4"/>
          </p:cNvCxnSpPr>
          <p:nvPr/>
        </p:nvCxnSpPr>
        <p:spPr bwMode="auto">
          <a:xfrm flipV="1">
            <a:off x="1930035" y="2323153"/>
            <a:ext cx="937543" cy="423866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6" name="AutoShape 63"/>
          <p:cNvCxnSpPr>
            <a:cxnSpLocks noChangeShapeType="1"/>
          </p:cNvCxnSpPr>
          <p:nvPr/>
        </p:nvCxnSpPr>
        <p:spPr bwMode="auto">
          <a:xfrm>
            <a:off x="2217211" y="2868960"/>
            <a:ext cx="435136" cy="297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7" name="AutoShape 64"/>
          <p:cNvCxnSpPr>
            <a:cxnSpLocks noChangeShapeType="1"/>
          </p:cNvCxnSpPr>
          <p:nvPr/>
        </p:nvCxnSpPr>
        <p:spPr bwMode="auto">
          <a:xfrm flipV="1">
            <a:off x="1075960" y="2989908"/>
            <a:ext cx="1752600" cy="484187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8" name="AutoShape 65"/>
          <p:cNvCxnSpPr>
            <a:cxnSpLocks noChangeShapeType="1"/>
          </p:cNvCxnSpPr>
          <p:nvPr/>
        </p:nvCxnSpPr>
        <p:spPr bwMode="auto">
          <a:xfrm flipV="1">
            <a:off x="1075960" y="2989908"/>
            <a:ext cx="854075" cy="484187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9" name="AutoShape 66"/>
          <p:cNvCxnSpPr>
            <a:cxnSpLocks noChangeShapeType="1"/>
          </p:cNvCxnSpPr>
          <p:nvPr/>
        </p:nvCxnSpPr>
        <p:spPr bwMode="auto">
          <a:xfrm flipH="1" flipV="1">
            <a:off x="1930036" y="2989908"/>
            <a:ext cx="46037" cy="484187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30" name="AutoShape 67"/>
          <p:cNvCxnSpPr>
            <a:cxnSpLocks noChangeShapeType="1"/>
          </p:cNvCxnSpPr>
          <p:nvPr/>
        </p:nvCxnSpPr>
        <p:spPr bwMode="auto">
          <a:xfrm flipV="1">
            <a:off x="1976072" y="2989908"/>
            <a:ext cx="852488" cy="484187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871470" y="3474094"/>
            <a:ext cx="280815" cy="19752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/>
              <a:t>S</a:t>
            </a:r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971357" y="3474094"/>
            <a:ext cx="280815" cy="19752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/>
              <a:t>S</a:t>
            </a:r>
          </a:p>
        </p:txBody>
      </p:sp>
      <p:cxnSp>
        <p:nvCxnSpPr>
          <p:cNvPr id="33" name="AutoShape 69"/>
          <p:cNvCxnSpPr>
            <a:cxnSpLocks noChangeShapeType="1"/>
          </p:cNvCxnSpPr>
          <p:nvPr/>
        </p:nvCxnSpPr>
        <p:spPr bwMode="auto">
          <a:xfrm flipV="1">
            <a:off x="1079135" y="3716983"/>
            <a:ext cx="896937" cy="422275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34" name="AutoShape 70"/>
          <p:cNvCxnSpPr>
            <a:cxnSpLocks noChangeShapeType="1"/>
          </p:cNvCxnSpPr>
          <p:nvPr/>
        </p:nvCxnSpPr>
        <p:spPr bwMode="auto">
          <a:xfrm flipH="1" flipV="1">
            <a:off x="1075961" y="3716983"/>
            <a:ext cx="644" cy="343411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35" name="AutoShape 71"/>
          <p:cNvCxnSpPr>
            <a:cxnSpLocks noChangeShapeType="1"/>
          </p:cNvCxnSpPr>
          <p:nvPr/>
        </p:nvCxnSpPr>
        <p:spPr bwMode="auto">
          <a:xfrm flipH="1" flipV="1">
            <a:off x="1075960" y="3716983"/>
            <a:ext cx="901700" cy="422275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36" name="AutoShape 72"/>
          <p:cNvCxnSpPr>
            <a:cxnSpLocks noChangeShapeType="1"/>
          </p:cNvCxnSpPr>
          <p:nvPr/>
        </p:nvCxnSpPr>
        <p:spPr bwMode="auto">
          <a:xfrm flipH="1" flipV="1">
            <a:off x="1976072" y="3716983"/>
            <a:ext cx="323" cy="343414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37" name="AutoShape 80"/>
          <p:cNvSpPr>
            <a:spLocks noChangeArrowheads="1"/>
          </p:cNvSpPr>
          <p:nvPr/>
        </p:nvSpPr>
        <p:spPr bwMode="auto">
          <a:xfrm rot="16171351">
            <a:off x="919031" y="4212002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/>
              <a:t>A</a:t>
            </a:r>
          </a:p>
        </p:txBody>
      </p:sp>
      <p:sp>
        <p:nvSpPr>
          <p:cNvPr id="38" name="AutoShape 82"/>
          <p:cNvSpPr>
            <a:spLocks noChangeArrowheads="1"/>
          </p:cNvSpPr>
          <p:nvPr/>
        </p:nvSpPr>
        <p:spPr bwMode="auto">
          <a:xfrm rot="16171351">
            <a:off x="1818041" y="4212002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/>
              <a:t>A</a:t>
            </a:r>
          </a:p>
        </p:txBody>
      </p:sp>
      <p:sp>
        <p:nvSpPr>
          <p:cNvPr id="39" name="AutoShape 82"/>
          <p:cNvSpPr>
            <a:spLocks noChangeArrowheads="1"/>
          </p:cNvSpPr>
          <p:nvPr/>
        </p:nvSpPr>
        <p:spPr bwMode="auto">
          <a:xfrm rot="16171351">
            <a:off x="1264896" y="4212002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/>
              <a:t>A</a:t>
            </a:r>
          </a:p>
        </p:txBody>
      </p:sp>
      <p:sp>
        <p:nvSpPr>
          <p:cNvPr id="36907" name="Rectangle 21"/>
          <p:cNvSpPr>
            <a:spLocks noChangeArrowheads="1"/>
          </p:cNvSpPr>
          <p:nvPr/>
        </p:nvSpPr>
        <p:spPr bwMode="auto">
          <a:xfrm>
            <a:off x="1612682" y="4221807"/>
            <a:ext cx="2744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800">
                <a:latin typeface="Calibri" charset="0"/>
                <a:cs typeface="Arial" charset="0"/>
              </a:rPr>
              <a:t>…</a:t>
            </a:r>
          </a:p>
        </p:txBody>
      </p:sp>
      <p:cxnSp>
        <p:nvCxnSpPr>
          <p:cNvPr id="41" name="AutoShape 69"/>
          <p:cNvCxnSpPr>
            <a:cxnSpLocks noChangeShapeType="1"/>
          </p:cNvCxnSpPr>
          <p:nvPr/>
        </p:nvCxnSpPr>
        <p:spPr bwMode="auto">
          <a:xfrm flipV="1">
            <a:off x="1425210" y="3716983"/>
            <a:ext cx="550862" cy="422275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42" name="AutoShape 69"/>
          <p:cNvCxnSpPr>
            <a:cxnSpLocks noChangeShapeType="1"/>
          </p:cNvCxnSpPr>
          <p:nvPr/>
        </p:nvCxnSpPr>
        <p:spPr bwMode="auto">
          <a:xfrm flipH="1" flipV="1">
            <a:off x="1075960" y="3716983"/>
            <a:ext cx="349250" cy="422275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43" name="Rectangle 38"/>
          <p:cNvSpPr>
            <a:spLocks noChangeArrowheads="1"/>
          </p:cNvSpPr>
          <p:nvPr/>
        </p:nvSpPr>
        <p:spPr bwMode="auto">
          <a:xfrm>
            <a:off x="3576445" y="3474094"/>
            <a:ext cx="280815" cy="19752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/>
              <a:t>S</a:t>
            </a: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2677920" y="3474094"/>
            <a:ext cx="280815" cy="19752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/>
              <a:t>S</a:t>
            </a:r>
          </a:p>
        </p:txBody>
      </p:sp>
      <p:cxnSp>
        <p:nvCxnSpPr>
          <p:cNvPr id="45" name="AutoShape 69"/>
          <p:cNvCxnSpPr>
            <a:cxnSpLocks noChangeShapeType="1"/>
          </p:cNvCxnSpPr>
          <p:nvPr/>
        </p:nvCxnSpPr>
        <p:spPr bwMode="auto">
          <a:xfrm flipV="1">
            <a:off x="2785697" y="3716983"/>
            <a:ext cx="895350" cy="420687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46" name="AutoShape 70"/>
          <p:cNvCxnSpPr>
            <a:cxnSpLocks noChangeShapeType="1"/>
          </p:cNvCxnSpPr>
          <p:nvPr/>
        </p:nvCxnSpPr>
        <p:spPr bwMode="auto">
          <a:xfrm flipH="1" flipV="1">
            <a:off x="2782523" y="3716983"/>
            <a:ext cx="644" cy="342119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47" name="AutoShape 71"/>
          <p:cNvCxnSpPr>
            <a:cxnSpLocks noChangeShapeType="1"/>
          </p:cNvCxnSpPr>
          <p:nvPr/>
        </p:nvCxnSpPr>
        <p:spPr bwMode="auto">
          <a:xfrm flipH="1" flipV="1">
            <a:off x="2782522" y="3716983"/>
            <a:ext cx="901700" cy="420687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48" name="AutoShape 72"/>
          <p:cNvCxnSpPr>
            <a:cxnSpLocks noChangeShapeType="1"/>
          </p:cNvCxnSpPr>
          <p:nvPr/>
        </p:nvCxnSpPr>
        <p:spPr bwMode="auto">
          <a:xfrm flipH="1" flipV="1">
            <a:off x="3681048" y="3716983"/>
            <a:ext cx="644" cy="342119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49" name="AutoShape 80"/>
          <p:cNvSpPr>
            <a:spLocks noChangeArrowheads="1"/>
          </p:cNvSpPr>
          <p:nvPr/>
        </p:nvSpPr>
        <p:spPr bwMode="auto">
          <a:xfrm rot="16171351">
            <a:off x="2624967" y="4210771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/>
              <a:t>A</a:t>
            </a:r>
          </a:p>
        </p:txBody>
      </p:sp>
      <p:sp>
        <p:nvSpPr>
          <p:cNvPr id="50" name="AutoShape 82"/>
          <p:cNvSpPr>
            <a:spLocks noChangeArrowheads="1"/>
          </p:cNvSpPr>
          <p:nvPr/>
        </p:nvSpPr>
        <p:spPr bwMode="auto">
          <a:xfrm rot="16171351">
            <a:off x="3523976" y="4210771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/>
              <a:t>A</a:t>
            </a:r>
          </a:p>
        </p:txBody>
      </p:sp>
      <p:sp>
        <p:nvSpPr>
          <p:cNvPr id="51" name="AutoShape 82"/>
          <p:cNvSpPr>
            <a:spLocks noChangeArrowheads="1"/>
          </p:cNvSpPr>
          <p:nvPr/>
        </p:nvSpPr>
        <p:spPr bwMode="auto">
          <a:xfrm rot="16171351">
            <a:off x="2970831" y="4210771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/>
              <a:t>A</a:t>
            </a:r>
          </a:p>
        </p:txBody>
      </p:sp>
      <p:sp>
        <p:nvSpPr>
          <p:cNvPr id="36925" name="Rectangle 21"/>
          <p:cNvSpPr>
            <a:spLocks noChangeArrowheads="1"/>
          </p:cNvSpPr>
          <p:nvPr/>
        </p:nvSpPr>
        <p:spPr bwMode="auto">
          <a:xfrm>
            <a:off x="3304634" y="4220219"/>
            <a:ext cx="273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800">
                <a:latin typeface="Calibri" charset="0"/>
                <a:cs typeface="Arial" charset="0"/>
              </a:rPr>
              <a:t>…</a:t>
            </a:r>
          </a:p>
        </p:txBody>
      </p:sp>
      <p:cxnSp>
        <p:nvCxnSpPr>
          <p:cNvPr id="53" name="AutoShape 69"/>
          <p:cNvCxnSpPr>
            <a:cxnSpLocks noChangeShapeType="1"/>
          </p:cNvCxnSpPr>
          <p:nvPr/>
        </p:nvCxnSpPr>
        <p:spPr bwMode="auto">
          <a:xfrm flipV="1">
            <a:off x="3131772" y="3716983"/>
            <a:ext cx="549275" cy="420687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54" name="AutoShape 69"/>
          <p:cNvCxnSpPr>
            <a:cxnSpLocks noChangeShapeType="1"/>
          </p:cNvCxnSpPr>
          <p:nvPr/>
        </p:nvCxnSpPr>
        <p:spPr bwMode="auto">
          <a:xfrm flipH="1" flipV="1">
            <a:off x="2782522" y="3716983"/>
            <a:ext cx="349250" cy="420687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55" name="AutoShape 64"/>
          <p:cNvCxnSpPr>
            <a:cxnSpLocks noChangeShapeType="1"/>
          </p:cNvCxnSpPr>
          <p:nvPr/>
        </p:nvCxnSpPr>
        <p:spPr bwMode="auto">
          <a:xfrm flipH="1" flipV="1">
            <a:off x="1930035" y="2989908"/>
            <a:ext cx="1751012" cy="484187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56" name="AutoShape 65"/>
          <p:cNvCxnSpPr>
            <a:cxnSpLocks noChangeShapeType="1"/>
          </p:cNvCxnSpPr>
          <p:nvPr/>
        </p:nvCxnSpPr>
        <p:spPr bwMode="auto">
          <a:xfrm flipH="1" flipV="1">
            <a:off x="1930036" y="2989908"/>
            <a:ext cx="852487" cy="484187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57" name="AutoShape 66"/>
          <p:cNvCxnSpPr>
            <a:cxnSpLocks noChangeShapeType="1"/>
          </p:cNvCxnSpPr>
          <p:nvPr/>
        </p:nvCxnSpPr>
        <p:spPr bwMode="auto">
          <a:xfrm flipV="1">
            <a:off x="2782522" y="2989908"/>
            <a:ext cx="46038" cy="484187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58" name="AutoShape 67"/>
          <p:cNvCxnSpPr>
            <a:cxnSpLocks noChangeShapeType="1"/>
          </p:cNvCxnSpPr>
          <p:nvPr/>
        </p:nvCxnSpPr>
        <p:spPr bwMode="auto">
          <a:xfrm flipH="1" flipV="1">
            <a:off x="2828561" y="2989908"/>
            <a:ext cx="852487" cy="484187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59" name="Rectangle 21"/>
          <p:cNvSpPr>
            <a:spLocks noChangeArrowheads="1"/>
          </p:cNvSpPr>
          <p:nvPr/>
        </p:nvSpPr>
        <p:spPr bwMode="auto">
          <a:xfrm>
            <a:off x="4164681" y="3393132"/>
            <a:ext cx="495853" cy="95410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800">
                <a:solidFill>
                  <a:srgbClr val="000000"/>
                </a:solidFill>
                <a:latin typeface="Helvetica" charset="0"/>
                <a:ea typeface="ＭＳ Ｐゴシック" charset="0"/>
                <a:cs typeface="Arial" charset="0"/>
              </a:rPr>
              <a:t>. . .</a:t>
            </a:r>
            <a:endParaRPr lang="en-US" sz="2800">
              <a:solidFill>
                <a:srgbClr val="000000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cxnSp>
        <p:nvCxnSpPr>
          <p:cNvPr id="60" name="AutoShape 17"/>
          <p:cNvCxnSpPr>
            <a:cxnSpLocks noChangeShapeType="1"/>
          </p:cNvCxnSpPr>
          <p:nvPr/>
        </p:nvCxnSpPr>
        <p:spPr bwMode="auto">
          <a:xfrm flipV="1">
            <a:off x="5627322" y="1110308"/>
            <a:ext cx="161925" cy="312737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1" name="AutoShape 17"/>
          <p:cNvCxnSpPr>
            <a:cxnSpLocks noChangeShapeType="1"/>
          </p:cNvCxnSpPr>
          <p:nvPr/>
        </p:nvCxnSpPr>
        <p:spPr bwMode="auto">
          <a:xfrm flipH="1" flipV="1">
            <a:off x="5484448" y="1110308"/>
            <a:ext cx="142875" cy="312737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AutoShape 17"/>
          <p:cNvCxnSpPr>
            <a:cxnSpLocks noChangeShapeType="1"/>
          </p:cNvCxnSpPr>
          <p:nvPr/>
        </p:nvCxnSpPr>
        <p:spPr bwMode="auto">
          <a:xfrm>
            <a:off x="5627322" y="1362859"/>
            <a:ext cx="0" cy="60185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3" name="AutoShape 17"/>
          <p:cNvCxnSpPr>
            <a:cxnSpLocks noChangeShapeType="1"/>
          </p:cNvCxnSpPr>
          <p:nvPr/>
        </p:nvCxnSpPr>
        <p:spPr bwMode="auto">
          <a:xfrm flipV="1">
            <a:off x="2906347" y="1092844"/>
            <a:ext cx="157163" cy="330200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4" name="AutoShape 17"/>
          <p:cNvCxnSpPr>
            <a:cxnSpLocks noChangeShapeType="1"/>
          </p:cNvCxnSpPr>
          <p:nvPr/>
        </p:nvCxnSpPr>
        <p:spPr bwMode="auto">
          <a:xfrm flipH="1" flipV="1">
            <a:off x="2758711" y="1092844"/>
            <a:ext cx="147637" cy="330200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5" name="AutoShape 17"/>
          <p:cNvCxnSpPr>
            <a:cxnSpLocks noChangeShapeType="1"/>
          </p:cNvCxnSpPr>
          <p:nvPr/>
        </p:nvCxnSpPr>
        <p:spPr bwMode="auto">
          <a:xfrm>
            <a:off x="2906347" y="1360190"/>
            <a:ext cx="0" cy="62854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6" name="Rectangle 65"/>
          <p:cNvSpPr/>
          <p:nvPr/>
        </p:nvSpPr>
        <p:spPr bwMode="auto">
          <a:xfrm>
            <a:off x="5322521" y="2542232"/>
            <a:ext cx="2614614" cy="18590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20000" dir="7200000" rotWithShape="0">
              <a:schemeClr val="tx1">
                <a:alpha val="69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en-US" sz="3000">
              <a:solidFill>
                <a:schemeClr val="tx1">
                  <a:alpha val="100000"/>
                </a:schemeClr>
              </a:solidFill>
              <a:cs typeface="Times New Roman"/>
            </a:endParaRPr>
          </a:p>
        </p:txBody>
      </p:sp>
      <p:sp>
        <p:nvSpPr>
          <p:cNvPr id="67" name="Rectangle 25"/>
          <p:cNvSpPr>
            <a:spLocks noChangeArrowheads="1"/>
          </p:cNvSpPr>
          <p:nvPr/>
        </p:nvSpPr>
        <p:spPr bwMode="auto">
          <a:xfrm>
            <a:off x="6622857" y="2721619"/>
            <a:ext cx="280815" cy="19752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/>
              <a:t>S</a:t>
            </a:r>
          </a:p>
        </p:txBody>
      </p:sp>
      <p:sp>
        <p:nvSpPr>
          <p:cNvPr id="68" name="Rectangle 26"/>
          <p:cNvSpPr>
            <a:spLocks noChangeArrowheads="1"/>
          </p:cNvSpPr>
          <p:nvPr/>
        </p:nvSpPr>
        <p:spPr bwMode="auto">
          <a:xfrm>
            <a:off x="5722745" y="2721619"/>
            <a:ext cx="280815" cy="19752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/>
              <a:t>S</a:t>
            </a:r>
          </a:p>
        </p:txBody>
      </p:sp>
      <p:cxnSp>
        <p:nvCxnSpPr>
          <p:cNvPr id="69" name="AutoShape 59"/>
          <p:cNvCxnSpPr>
            <a:cxnSpLocks noChangeShapeType="1"/>
            <a:endCxn id="10" idx="4"/>
          </p:cNvCxnSpPr>
          <p:nvPr/>
        </p:nvCxnSpPr>
        <p:spPr bwMode="auto">
          <a:xfrm flipV="1">
            <a:off x="5827347" y="2323153"/>
            <a:ext cx="42193" cy="398466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0" name="AutoShape 60"/>
          <p:cNvCxnSpPr>
            <a:cxnSpLocks noChangeShapeType="1"/>
            <a:endCxn id="10" idx="4"/>
          </p:cNvCxnSpPr>
          <p:nvPr/>
        </p:nvCxnSpPr>
        <p:spPr bwMode="auto">
          <a:xfrm flipH="1" flipV="1">
            <a:off x="5869540" y="2323153"/>
            <a:ext cx="857920" cy="398466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1" name="AutoShape 61"/>
          <p:cNvCxnSpPr>
            <a:cxnSpLocks noChangeShapeType="1"/>
            <a:endCxn id="11" idx="4"/>
          </p:cNvCxnSpPr>
          <p:nvPr/>
        </p:nvCxnSpPr>
        <p:spPr bwMode="auto">
          <a:xfrm flipV="1">
            <a:off x="6727461" y="2323153"/>
            <a:ext cx="34254" cy="398466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AutoShape 62"/>
          <p:cNvCxnSpPr>
            <a:cxnSpLocks noChangeShapeType="1"/>
            <a:endCxn id="11" idx="4"/>
          </p:cNvCxnSpPr>
          <p:nvPr/>
        </p:nvCxnSpPr>
        <p:spPr bwMode="auto">
          <a:xfrm flipV="1">
            <a:off x="5827347" y="2323153"/>
            <a:ext cx="934368" cy="398466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AutoShape 63"/>
          <p:cNvCxnSpPr>
            <a:cxnSpLocks noChangeShapeType="1"/>
          </p:cNvCxnSpPr>
          <p:nvPr/>
        </p:nvCxnSpPr>
        <p:spPr bwMode="auto">
          <a:xfrm>
            <a:off x="6114846" y="2845148"/>
            <a:ext cx="436401" cy="296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74" name="AutoShape 64"/>
          <p:cNvCxnSpPr>
            <a:cxnSpLocks noChangeShapeType="1"/>
          </p:cNvCxnSpPr>
          <p:nvPr/>
        </p:nvCxnSpPr>
        <p:spPr bwMode="auto">
          <a:xfrm flipV="1">
            <a:off x="4974860" y="2964508"/>
            <a:ext cx="1752600" cy="485775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75" name="AutoShape 65"/>
          <p:cNvCxnSpPr>
            <a:cxnSpLocks noChangeShapeType="1"/>
          </p:cNvCxnSpPr>
          <p:nvPr/>
        </p:nvCxnSpPr>
        <p:spPr bwMode="auto">
          <a:xfrm flipV="1">
            <a:off x="4974860" y="2964508"/>
            <a:ext cx="852487" cy="485775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76" name="AutoShape 66"/>
          <p:cNvCxnSpPr>
            <a:cxnSpLocks noChangeShapeType="1"/>
          </p:cNvCxnSpPr>
          <p:nvPr/>
        </p:nvCxnSpPr>
        <p:spPr bwMode="auto">
          <a:xfrm flipH="1" flipV="1">
            <a:off x="5827347" y="2964508"/>
            <a:ext cx="46038" cy="485775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77" name="AutoShape 67"/>
          <p:cNvCxnSpPr>
            <a:cxnSpLocks noChangeShapeType="1"/>
          </p:cNvCxnSpPr>
          <p:nvPr/>
        </p:nvCxnSpPr>
        <p:spPr bwMode="auto">
          <a:xfrm flipV="1">
            <a:off x="5873385" y="2964508"/>
            <a:ext cx="854075" cy="485775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78" name="Rectangle 38"/>
          <p:cNvSpPr>
            <a:spLocks noChangeArrowheads="1"/>
          </p:cNvSpPr>
          <p:nvPr/>
        </p:nvSpPr>
        <p:spPr bwMode="auto">
          <a:xfrm>
            <a:off x="5768782" y="3450283"/>
            <a:ext cx="280815" cy="1975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/>
              <a:t>S</a:t>
            </a:r>
          </a:p>
        </p:txBody>
      </p:sp>
      <p:sp>
        <p:nvSpPr>
          <p:cNvPr id="79" name="Rectangle 39"/>
          <p:cNvSpPr>
            <a:spLocks noChangeArrowheads="1"/>
          </p:cNvSpPr>
          <p:nvPr/>
        </p:nvSpPr>
        <p:spPr bwMode="auto">
          <a:xfrm>
            <a:off x="4868992" y="3450283"/>
            <a:ext cx="282079" cy="1975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/>
              <a:t>S</a:t>
            </a:r>
          </a:p>
        </p:txBody>
      </p:sp>
      <p:cxnSp>
        <p:nvCxnSpPr>
          <p:cNvPr id="80" name="AutoShape 69"/>
          <p:cNvCxnSpPr>
            <a:cxnSpLocks noChangeShapeType="1"/>
          </p:cNvCxnSpPr>
          <p:nvPr/>
        </p:nvCxnSpPr>
        <p:spPr bwMode="auto">
          <a:xfrm flipV="1">
            <a:off x="4976447" y="3693170"/>
            <a:ext cx="896938" cy="422275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81" name="AutoShape 70"/>
          <p:cNvCxnSpPr>
            <a:cxnSpLocks noChangeShapeType="1"/>
          </p:cNvCxnSpPr>
          <p:nvPr/>
        </p:nvCxnSpPr>
        <p:spPr bwMode="auto">
          <a:xfrm flipH="1" flipV="1">
            <a:off x="4974861" y="3693170"/>
            <a:ext cx="321" cy="343411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82" name="AutoShape 71"/>
          <p:cNvCxnSpPr>
            <a:cxnSpLocks noChangeShapeType="1"/>
          </p:cNvCxnSpPr>
          <p:nvPr/>
        </p:nvCxnSpPr>
        <p:spPr bwMode="auto">
          <a:xfrm flipH="1" flipV="1">
            <a:off x="4974860" y="3693170"/>
            <a:ext cx="901700" cy="422275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83" name="AutoShape 72"/>
          <p:cNvCxnSpPr>
            <a:cxnSpLocks noChangeShapeType="1"/>
          </p:cNvCxnSpPr>
          <p:nvPr/>
        </p:nvCxnSpPr>
        <p:spPr bwMode="auto">
          <a:xfrm flipH="1" flipV="1">
            <a:off x="5873386" y="3693170"/>
            <a:ext cx="644" cy="343411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84" name="AutoShape 80"/>
          <p:cNvSpPr>
            <a:spLocks noChangeArrowheads="1"/>
          </p:cNvSpPr>
          <p:nvPr/>
        </p:nvSpPr>
        <p:spPr bwMode="auto">
          <a:xfrm rot="16171351">
            <a:off x="4816646" y="4187902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/>
              <a:t>A</a:t>
            </a:r>
          </a:p>
        </p:txBody>
      </p:sp>
      <p:sp>
        <p:nvSpPr>
          <p:cNvPr id="85" name="AutoShape 82"/>
          <p:cNvSpPr>
            <a:spLocks noChangeArrowheads="1"/>
          </p:cNvSpPr>
          <p:nvPr/>
        </p:nvSpPr>
        <p:spPr bwMode="auto">
          <a:xfrm rot="16171351">
            <a:off x="5715656" y="4187902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/>
              <a:t>A</a:t>
            </a:r>
          </a:p>
        </p:txBody>
      </p:sp>
      <p:sp>
        <p:nvSpPr>
          <p:cNvPr id="86" name="AutoShape 82"/>
          <p:cNvSpPr>
            <a:spLocks noChangeArrowheads="1"/>
          </p:cNvSpPr>
          <p:nvPr/>
        </p:nvSpPr>
        <p:spPr bwMode="auto">
          <a:xfrm rot="16171351">
            <a:off x="5162511" y="4187902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/>
              <a:t>A</a:t>
            </a:r>
          </a:p>
        </p:txBody>
      </p:sp>
      <p:sp>
        <p:nvSpPr>
          <p:cNvPr id="36966" name="Rectangle 21"/>
          <p:cNvSpPr>
            <a:spLocks noChangeArrowheads="1"/>
          </p:cNvSpPr>
          <p:nvPr/>
        </p:nvSpPr>
        <p:spPr bwMode="auto">
          <a:xfrm>
            <a:off x="5509993" y="4197994"/>
            <a:ext cx="2744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800">
                <a:latin typeface="Calibri" charset="0"/>
                <a:cs typeface="Arial" charset="0"/>
              </a:rPr>
              <a:t>…</a:t>
            </a:r>
          </a:p>
        </p:txBody>
      </p:sp>
      <p:cxnSp>
        <p:nvCxnSpPr>
          <p:cNvPr id="88" name="AutoShape 69"/>
          <p:cNvCxnSpPr>
            <a:cxnSpLocks noChangeShapeType="1"/>
          </p:cNvCxnSpPr>
          <p:nvPr/>
        </p:nvCxnSpPr>
        <p:spPr bwMode="auto">
          <a:xfrm flipV="1">
            <a:off x="5322522" y="3693170"/>
            <a:ext cx="550863" cy="422275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89" name="AutoShape 69"/>
          <p:cNvCxnSpPr>
            <a:cxnSpLocks noChangeShapeType="1"/>
          </p:cNvCxnSpPr>
          <p:nvPr/>
        </p:nvCxnSpPr>
        <p:spPr bwMode="auto">
          <a:xfrm flipH="1" flipV="1">
            <a:off x="4974860" y="3693170"/>
            <a:ext cx="347662" cy="422275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90" name="Rectangle 38"/>
          <p:cNvSpPr>
            <a:spLocks noChangeArrowheads="1"/>
          </p:cNvSpPr>
          <p:nvPr/>
        </p:nvSpPr>
        <p:spPr bwMode="auto">
          <a:xfrm>
            <a:off x="7474080" y="3450283"/>
            <a:ext cx="282080" cy="1975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/>
              <a:t>S</a:t>
            </a:r>
          </a:p>
        </p:txBody>
      </p:sp>
      <p:sp>
        <p:nvSpPr>
          <p:cNvPr id="91" name="Rectangle 39"/>
          <p:cNvSpPr>
            <a:spLocks noChangeArrowheads="1"/>
          </p:cNvSpPr>
          <p:nvPr/>
        </p:nvSpPr>
        <p:spPr bwMode="auto">
          <a:xfrm>
            <a:off x="6575232" y="3450283"/>
            <a:ext cx="280815" cy="1975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/>
              <a:t>S</a:t>
            </a:r>
          </a:p>
        </p:txBody>
      </p:sp>
      <p:cxnSp>
        <p:nvCxnSpPr>
          <p:cNvPr id="92" name="AutoShape 69"/>
          <p:cNvCxnSpPr>
            <a:cxnSpLocks noChangeShapeType="1"/>
          </p:cNvCxnSpPr>
          <p:nvPr/>
        </p:nvCxnSpPr>
        <p:spPr bwMode="auto">
          <a:xfrm flipV="1">
            <a:off x="6683010" y="3693169"/>
            <a:ext cx="895350" cy="420688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93" name="AutoShape 70"/>
          <p:cNvCxnSpPr>
            <a:cxnSpLocks noChangeShapeType="1"/>
          </p:cNvCxnSpPr>
          <p:nvPr/>
        </p:nvCxnSpPr>
        <p:spPr bwMode="auto">
          <a:xfrm flipH="1" flipV="1">
            <a:off x="6679836" y="3693169"/>
            <a:ext cx="645" cy="342121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94" name="AutoShape 71"/>
          <p:cNvCxnSpPr>
            <a:cxnSpLocks noChangeShapeType="1"/>
          </p:cNvCxnSpPr>
          <p:nvPr/>
        </p:nvCxnSpPr>
        <p:spPr bwMode="auto">
          <a:xfrm flipH="1" flipV="1">
            <a:off x="6679835" y="3693169"/>
            <a:ext cx="901700" cy="420688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95" name="AutoShape 72"/>
          <p:cNvCxnSpPr>
            <a:cxnSpLocks noChangeShapeType="1"/>
          </p:cNvCxnSpPr>
          <p:nvPr/>
        </p:nvCxnSpPr>
        <p:spPr bwMode="auto">
          <a:xfrm flipH="1" flipV="1">
            <a:off x="7578361" y="3693169"/>
            <a:ext cx="645" cy="342121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96" name="AutoShape 80"/>
          <p:cNvSpPr>
            <a:spLocks noChangeArrowheads="1"/>
          </p:cNvSpPr>
          <p:nvPr/>
        </p:nvSpPr>
        <p:spPr bwMode="auto">
          <a:xfrm rot="16171351">
            <a:off x="6522582" y="4186671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/>
              <a:t>A</a:t>
            </a:r>
          </a:p>
        </p:txBody>
      </p:sp>
      <p:sp>
        <p:nvSpPr>
          <p:cNvPr id="97" name="AutoShape 82"/>
          <p:cNvSpPr>
            <a:spLocks noChangeArrowheads="1"/>
          </p:cNvSpPr>
          <p:nvPr/>
        </p:nvSpPr>
        <p:spPr bwMode="auto">
          <a:xfrm rot="16171351">
            <a:off x="7421591" y="4186671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/>
              <a:t>A</a:t>
            </a:r>
          </a:p>
        </p:txBody>
      </p:sp>
      <p:sp>
        <p:nvSpPr>
          <p:cNvPr id="98" name="AutoShape 82"/>
          <p:cNvSpPr>
            <a:spLocks noChangeArrowheads="1"/>
          </p:cNvSpPr>
          <p:nvPr/>
        </p:nvSpPr>
        <p:spPr bwMode="auto">
          <a:xfrm rot="16171351">
            <a:off x="6868446" y="4186671"/>
            <a:ext cx="384420" cy="238779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/>
              <a:t>A</a:t>
            </a:r>
          </a:p>
        </p:txBody>
      </p:sp>
      <p:sp>
        <p:nvSpPr>
          <p:cNvPr id="36984" name="Rectangle 21"/>
          <p:cNvSpPr>
            <a:spLocks noChangeArrowheads="1"/>
          </p:cNvSpPr>
          <p:nvPr/>
        </p:nvSpPr>
        <p:spPr bwMode="auto">
          <a:xfrm>
            <a:off x="7201946" y="4196407"/>
            <a:ext cx="273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800">
                <a:latin typeface="Calibri" charset="0"/>
                <a:cs typeface="Arial" charset="0"/>
              </a:rPr>
              <a:t>…</a:t>
            </a:r>
          </a:p>
        </p:txBody>
      </p:sp>
      <p:cxnSp>
        <p:nvCxnSpPr>
          <p:cNvPr id="100" name="AutoShape 69"/>
          <p:cNvCxnSpPr>
            <a:cxnSpLocks noChangeShapeType="1"/>
          </p:cNvCxnSpPr>
          <p:nvPr/>
        </p:nvCxnSpPr>
        <p:spPr bwMode="auto">
          <a:xfrm flipV="1">
            <a:off x="7029085" y="3693169"/>
            <a:ext cx="549275" cy="420688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01" name="AutoShape 69"/>
          <p:cNvCxnSpPr>
            <a:cxnSpLocks noChangeShapeType="1"/>
          </p:cNvCxnSpPr>
          <p:nvPr/>
        </p:nvCxnSpPr>
        <p:spPr bwMode="auto">
          <a:xfrm flipH="1" flipV="1">
            <a:off x="6679835" y="3693169"/>
            <a:ext cx="349250" cy="420688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02" name="AutoShape 64"/>
          <p:cNvCxnSpPr>
            <a:cxnSpLocks noChangeShapeType="1"/>
          </p:cNvCxnSpPr>
          <p:nvPr/>
        </p:nvCxnSpPr>
        <p:spPr bwMode="auto">
          <a:xfrm flipH="1" flipV="1">
            <a:off x="5827348" y="2964508"/>
            <a:ext cx="1751013" cy="485775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3" name="AutoShape 65"/>
          <p:cNvCxnSpPr>
            <a:cxnSpLocks noChangeShapeType="1"/>
          </p:cNvCxnSpPr>
          <p:nvPr/>
        </p:nvCxnSpPr>
        <p:spPr bwMode="auto">
          <a:xfrm flipH="1" flipV="1">
            <a:off x="5827347" y="2964508"/>
            <a:ext cx="852488" cy="485775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4" name="AutoShape 66"/>
          <p:cNvCxnSpPr>
            <a:cxnSpLocks noChangeShapeType="1"/>
          </p:cNvCxnSpPr>
          <p:nvPr/>
        </p:nvCxnSpPr>
        <p:spPr bwMode="auto">
          <a:xfrm flipV="1">
            <a:off x="6679835" y="2964508"/>
            <a:ext cx="47625" cy="485775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5" name="AutoShape 67"/>
          <p:cNvCxnSpPr>
            <a:cxnSpLocks noChangeShapeType="1"/>
          </p:cNvCxnSpPr>
          <p:nvPr/>
        </p:nvCxnSpPr>
        <p:spPr bwMode="auto">
          <a:xfrm flipH="1" flipV="1">
            <a:off x="6727460" y="2964508"/>
            <a:ext cx="850900" cy="485775"/>
          </a:xfrm>
          <a:prstGeom prst="straightConnector1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07" name="U-Turn Arrow 106"/>
          <p:cNvSpPr/>
          <p:nvPr/>
        </p:nvSpPr>
        <p:spPr>
          <a:xfrm>
            <a:off x="1794067" y="3094682"/>
            <a:ext cx="1882218" cy="805597"/>
          </a:xfrm>
          <a:prstGeom prst="uturnArrow">
            <a:avLst>
              <a:gd name="adj1" fmla="val 7680"/>
              <a:gd name="adj2" fmla="val 11727"/>
              <a:gd name="adj3" fmla="val 18778"/>
              <a:gd name="adj4" fmla="val 58519"/>
              <a:gd name="adj5" fmla="val 100000"/>
            </a:avLst>
          </a:prstGeom>
          <a:gradFill>
            <a:gsLst>
              <a:gs pos="0">
                <a:schemeClr val="accent6">
                  <a:lumMod val="5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  <a:ln w="38100" cmpd="sng">
            <a:solidFill>
              <a:srgbClr val="0000F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0"/>
          <a:lstStyle/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8" name="U-Turn Arrow 107"/>
          <p:cNvSpPr/>
          <p:nvPr/>
        </p:nvSpPr>
        <p:spPr>
          <a:xfrm>
            <a:off x="1079135" y="1848494"/>
            <a:ext cx="6142037" cy="1819049"/>
          </a:xfrm>
          <a:prstGeom prst="uturnArrow">
            <a:avLst>
              <a:gd name="adj1" fmla="val 1411"/>
              <a:gd name="adj2" fmla="val 3566"/>
              <a:gd name="adj3" fmla="val 8126"/>
              <a:gd name="adj4" fmla="val 81854"/>
              <a:gd name="adj5" fmla="val 100000"/>
            </a:avLst>
          </a:prstGeom>
          <a:gradFill>
            <a:gsLst>
              <a:gs pos="0">
                <a:srgbClr val="660033"/>
              </a:gs>
              <a:gs pos="80000">
                <a:srgbClr val="FF0000"/>
              </a:gs>
              <a:gs pos="100000">
                <a:srgbClr val="FF0000"/>
              </a:gs>
            </a:gsLst>
          </a:gradFill>
          <a:ln w="38100" cmpd="sng"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tIns="0"/>
          <a:lstStyle/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4" name="Can 4"/>
          <p:cNvSpPr/>
          <p:nvPr/>
        </p:nvSpPr>
        <p:spPr bwMode="auto">
          <a:xfrm>
            <a:off x="2758711" y="5225444"/>
            <a:ext cx="342033" cy="38959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5" name="Can 144"/>
          <p:cNvSpPr/>
          <p:nvPr/>
        </p:nvSpPr>
        <p:spPr bwMode="auto">
          <a:xfrm>
            <a:off x="2758711" y="5975404"/>
            <a:ext cx="342033" cy="41880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1" name="Rectangle 140"/>
          <p:cNvSpPr/>
          <p:nvPr/>
        </p:nvSpPr>
        <p:spPr bwMode="auto">
          <a:xfrm>
            <a:off x="3802084" y="5037953"/>
            <a:ext cx="228023" cy="3335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2" name="Rectangle 141"/>
          <p:cNvSpPr/>
          <p:nvPr/>
        </p:nvSpPr>
        <p:spPr bwMode="auto">
          <a:xfrm>
            <a:off x="3802084" y="6330906"/>
            <a:ext cx="228023" cy="3335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3" name="Rectangle 142"/>
          <p:cNvSpPr/>
          <p:nvPr/>
        </p:nvSpPr>
        <p:spPr bwMode="auto">
          <a:xfrm>
            <a:off x="3802084" y="5683213"/>
            <a:ext cx="228023" cy="336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7" name="Rectangle 136"/>
          <p:cNvSpPr/>
          <p:nvPr/>
        </p:nvSpPr>
        <p:spPr bwMode="auto">
          <a:xfrm>
            <a:off x="4976743" y="4974644"/>
            <a:ext cx="228023" cy="333587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8" name="Rectangle 137"/>
          <p:cNvSpPr/>
          <p:nvPr/>
        </p:nvSpPr>
        <p:spPr bwMode="auto">
          <a:xfrm>
            <a:off x="4976743" y="6394213"/>
            <a:ext cx="228023" cy="333586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9" name="Rectangle 138"/>
          <p:cNvSpPr/>
          <p:nvPr/>
        </p:nvSpPr>
        <p:spPr bwMode="auto">
          <a:xfrm>
            <a:off x="4976743" y="5921835"/>
            <a:ext cx="228023" cy="333586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0" name="Rectangle 139"/>
          <p:cNvSpPr/>
          <p:nvPr/>
        </p:nvSpPr>
        <p:spPr bwMode="auto">
          <a:xfrm>
            <a:off x="4976743" y="5447022"/>
            <a:ext cx="228023" cy="333587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5" name="Can 134"/>
          <p:cNvSpPr/>
          <p:nvPr/>
        </p:nvSpPr>
        <p:spPr bwMode="auto">
          <a:xfrm>
            <a:off x="5982115" y="5225443"/>
            <a:ext cx="342031" cy="50159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6" name="Can 135"/>
          <p:cNvSpPr/>
          <p:nvPr/>
        </p:nvSpPr>
        <p:spPr bwMode="auto">
          <a:xfrm>
            <a:off x="5982115" y="5975404"/>
            <a:ext cx="342031" cy="41880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 bwMode="auto">
          <a:xfrm flipV="1">
            <a:off x="3100745" y="5203528"/>
            <a:ext cx="701339" cy="2727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 bwMode="auto">
          <a:xfrm>
            <a:off x="3100745" y="6226202"/>
            <a:ext cx="701339" cy="2727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 bwMode="auto">
          <a:xfrm flipV="1">
            <a:off x="3100745" y="5851222"/>
            <a:ext cx="701339" cy="37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 bwMode="auto">
          <a:xfrm flipV="1">
            <a:off x="4030107" y="5142655"/>
            <a:ext cx="946637" cy="60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 bwMode="auto">
          <a:xfrm>
            <a:off x="4030107" y="5203528"/>
            <a:ext cx="946637" cy="4115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 bwMode="auto">
          <a:xfrm>
            <a:off x="4030107" y="5203528"/>
            <a:ext cx="946637" cy="8838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 bwMode="auto">
          <a:xfrm>
            <a:off x="4030107" y="5203528"/>
            <a:ext cx="946637" cy="1356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 bwMode="auto">
          <a:xfrm flipV="1">
            <a:off x="4030107" y="5142655"/>
            <a:ext cx="946637" cy="708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 bwMode="auto">
          <a:xfrm flipV="1">
            <a:off x="4030107" y="5615033"/>
            <a:ext cx="946637" cy="236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 bwMode="auto">
          <a:xfrm>
            <a:off x="4030107" y="5851222"/>
            <a:ext cx="946637" cy="236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 bwMode="auto">
          <a:xfrm>
            <a:off x="4030107" y="5851222"/>
            <a:ext cx="946637" cy="708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 bwMode="auto">
          <a:xfrm flipV="1">
            <a:off x="4030107" y="5142655"/>
            <a:ext cx="946637" cy="1356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 bwMode="auto">
          <a:xfrm flipV="1">
            <a:off x="4030107" y="5615033"/>
            <a:ext cx="946637" cy="883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 bwMode="auto">
          <a:xfrm flipV="1">
            <a:off x="4030107" y="6087411"/>
            <a:ext cx="946637" cy="411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 bwMode="auto">
          <a:xfrm>
            <a:off x="4030107" y="6498915"/>
            <a:ext cx="946637" cy="60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 bwMode="auto">
          <a:xfrm>
            <a:off x="5204765" y="6087411"/>
            <a:ext cx="777349" cy="1387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 bwMode="auto">
          <a:xfrm>
            <a:off x="5204765" y="5142655"/>
            <a:ext cx="777349" cy="333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 bwMode="auto">
          <a:xfrm flipV="1">
            <a:off x="5204765" y="5476241"/>
            <a:ext cx="777349" cy="138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 bwMode="auto">
          <a:xfrm flipV="1">
            <a:off x="5204765" y="6226202"/>
            <a:ext cx="777349" cy="333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9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33E-6 2.64631E-6 L -0.18676 -0.07449 " pathEditMode="relative" ptsTypes="AA">
                                      <p:cBhvr>
                                        <p:cTn id="6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3176E-6 5.66736E-7 L -0.29604 -0.16678 " pathEditMode="relative" ptsTypes="AA">
                                      <p:cBhvr>
                                        <p:cTn id="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3176E-6 -2.63243E-6 L 0.21022 -0.27643 " pathEditMode="relative" ptsTypes="AA">
                                      <p:cBhvr>
                                        <p:cTn id="10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6108E-6 -8.55887E-8 L -0.12856 -0.078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8" y="-39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0618E-6 2.34097E-6 L -0.10511 -0.110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4" y="-55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6206E-6 -1.6632E-6 L 0.27102 -0.2537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51" y="-127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3176E-6 2.83368E-6 L 0.21647 -0.13833 " pathEditMode="relative" ptsTypes="AA">
                                      <p:cBhvr>
                                        <p:cTn id="18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56E-6 -1.6632E-6 L 0.27484 -0.2373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42" y="-118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2912E-6 -1.32084E-6 L 0.07089 -0.14828 " pathEditMode="relative" ptsTypes="AA">
                                      <p:cBhvr>
                                        <p:cTn id="22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2912E-6 -1.32084E-6 L 7.92912E-6 -0.2371 " pathEditMode="relative" ptsTypes="AA">
                                      <p:cBhvr>
                                        <p:cTn id="2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3176E-6 1.51284E-6 L -0.23679 -0.27689 " pathEditMode="relative" ptsTypes="AA">
                                      <p:cBhvr>
                                        <p:cTn id="26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44" grpId="0" animBg="1"/>
      <p:bldP spid="145" grpId="0" animBg="1"/>
      <p:bldP spid="141" grpId="0" animBg="1"/>
      <p:bldP spid="142" grpId="0" animBg="1"/>
      <p:bldP spid="143" grpId="0" animBg="1"/>
      <p:bldP spid="137" grpId="0" animBg="1"/>
      <p:bldP spid="138" grpId="0" animBg="1"/>
      <p:bldP spid="139" grpId="0" animBg="1"/>
      <p:bldP spid="140" grpId="0" animBg="1"/>
      <p:bldP spid="135" grpId="0" animBg="1"/>
      <p:bldP spid="1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“East-West” Traffic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8370"/>
            <a:ext cx="8763000" cy="473756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</a:rPr>
              <a:t>Traffic between servers in the datacenter</a:t>
            </a:r>
          </a:p>
          <a:p>
            <a:r>
              <a:rPr lang="en-US" dirty="0" smtClean="0">
                <a:latin typeface="Calibri" charset="0"/>
                <a:ea typeface="ＭＳ Ｐゴシック" charset="0"/>
              </a:rPr>
              <a:t>Communication </a:t>
            </a:r>
            <a:r>
              <a:rPr lang="en-US" i="1" dirty="0" smtClean="0">
                <a:latin typeface="Calibri" charset="0"/>
                <a:ea typeface="ＭＳ Ｐゴシック" charset="0"/>
              </a:rPr>
              <a:t>within</a:t>
            </a:r>
            <a:r>
              <a:rPr lang="en-US" dirty="0" smtClean="0">
                <a:latin typeface="Calibri" charset="0"/>
                <a:ea typeface="ＭＳ Ｐゴシック" charset="0"/>
              </a:rPr>
              <a:t> “big data” computations 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r>
              <a:rPr lang="en-US" dirty="0" smtClean="0">
                <a:latin typeface="Calibri" charset="0"/>
                <a:ea typeface="ＭＳ Ｐゴシック" charset="0"/>
              </a:rPr>
              <a:t>Traffic </a:t>
            </a:r>
            <a:r>
              <a:rPr lang="en-US" dirty="0">
                <a:latin typeface="Calibri" charset="0"/>
                <a:ea typeface="ＭＳ Ｐゴシック" charset="0"/>
              </a:rPr>
              <a:t>may shift on small timescales </a:t>
            </a:r>
            <a:r>
              <a:rPr lang="en-US" dirty="0" smtClean="0">
                <a:latin typeface="Calibri" charset="0"/>
                <a:ea typeface="ＭＳ Ｐゴシック" charset="0"/>
              </a:rPr>
              <a:t>(&lt; </a:t>
            </a:r>
            <a:r>
              <a:rPr lang="en-US" dirty="0">
                <a:latin typeface="Calibri" charset="0"/>
                <a:ea typeface="ＭＳ Ｐゴシック" charset="0"/>
              </a:rPr>
              <a:t>minutes)</a:t>
            </a:r>
          </a:p>
          <a:p>
            <a:pPr lvl="1"/>
            <a:endParaRPr lang="en-US" sz="24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10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2"/>
          <a:stretch/>
        </p:blipFill>
        <p:spPr>
          <a:xfrm>
            <a:off x="685800" y="3961613"/>
            <a:ext cx="7270865" cy="2768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46"/>
            <a:ext cx="8229600" cy="1704798"/>
          </a:xfrm>
        </p:spPr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400" dirty="0" smtClean="0">
                <a:latin typeface="+mn-lt"/>
              </a:rPr>
              <a:t>Common traffic pattern:</a:t>
            </a:r>
            <a:br>
              <a:rPr lang="en-US" sz="4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 “Elephants” and “Mice” </a:t>
            </a:r>
            <a:endParaRPr lang="en-US" sz="4400" dirty="0">
              <a:latin typeface="+mn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504517" y="3902432"/>
            <a:ext cx="0" cy="2379132"/>
          </a:xfrm>
          <a:prstGeom prst="line">
            <a:avLst/>
          </a:prstGeom>
          <a:ln w="508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99026" y="3902432"/>
            <a:ext cx="0" cy="2379132"/>
          </a:xfrm>
          <a:prstGeom prst="line">
            <a:avLst/>
          </a:prstGeom>
          <a:ln w="508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4650" y="5370479"/>
            <a:ext cx="2133600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55% of flows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3% of bytes</a:t>
            </a:r>
            <a:endParaRPr lang="en-US" b="0" dirty="0">
              <a:solidFill>
                <a:prstClr val="whit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29400" y="5336613"/>
            <a:ext cx="216226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5% of flows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35% of bytes</a:t>
            </a:r>
            <a:endParaRPr lang="en-US" b="0" dirty="0">
              <a:solidFill>
                <a:prstClr val="whit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133600" y="4671390"/>
            <a:ext cx="1654143" cy="534909"/>
            <a:chOff x="2286000" y="4419600"/>
            <a:chExt cx="1654143" cy="534909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286000" y="4954509"/>
              <a:ext cx="1654143" cy="0"/>
            </a:xfrm>
            <a:prstGeom prst="line">
              <a:avLst/>
            </a:prstGeom>
            <a:ln w="63500">
              <a:solidFill>
                <a:srgbClr val="C00000"/>
              </a:solidFill>
              <a:prstDash val="sysDot"/>
              <a:headEnd type="stealth" w="lg" len="med"/>
              <a:tailEnd type="none" w="lg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62200" y="4419600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&lt;</a:t>
              </a:r>
              <a:r>
                <a:rPr lang="en-US" dirty="0" smtClean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100KB</a:t>
              </a:r>
              <a:endParaRPr lang="en-US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616574" y="4596699"/>
            <a:ext cx="1613026" cy="533400"/>
            <a:chOff x="6768974" y="4419600"/>
            <a:chExt cx="1613026" cy="5334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768974" y="4953000"/>
              <a:ext cx="1403287" cy="0"/>
            </a:xfrm>
            <a:prstGeom prst="line">
              <a:avLst/>
            </a:prstGeom>
            <a:ln w="63500">
              <a:solidFill>
                <a:srgbClr val="C00000"/>
              </a:solidFill>
              <a:prstDash val="sysDot"/>
              <a:headEnd type="none" w="lg" len="med"/>
              <a:tailEnd type="stealth" w="lg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858000" y="4419600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&gt;10MB</a:t>
              </a:r>
              <a:endParaRPr lang="en-US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45" y="2384507"/>
            <a:ext cx="8711779" cy="1051498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Web search, data mining (Microsoft</a:t>
            </a:r>
            <a:r>
              <a:rPr lang="en-US" dirty="0" smtClean="0"/>
              <a:t>) [</a:t>
            </a:r>
            <a:r>
              <a:rPr lang="en-US" dirty="0" err="1" smtClean="0"/>
              <a:t>Alizadeh</a:t>
            </a:r>
            <a:r>
              <a:rPr lang="en-US" dirty="0" smtClean="0"/>
              <a:t> 2010]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06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650" y="1749592"/>
            <a:ext cx="8992350" cy="5035045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High bandwidth any-to-any communication </a:t>
            </a:r>
            <a:br>
              <a:rPr lang="en-US" dirty="0" smtClean="0"/>
            </a:br>
            <a:r>
              <a:rPr lang="en-US" i="1" dirty="0" smtClean="0">
                <a:solidFill>
                  <a:srgbClr val="000090"/>
                </a:solidFill>
                <a:sym typeface="Wingdings"/>
              </a:rPr>
              <a:t>(</a:t>
            </a:r>
            <a:r>
              <a:rPr lang="en-US" i="1" dirty="0" smtClean="0">
                <a:solidFill>
                  <a:srgbClr val="000090"/>
                </a:solidFill>
              </a:rPr>
              <a:t>“bisection bandwidth”)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Low latency is critical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Worst-case (“tail”) latency is critical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722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Bandwidth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Ideal: Each server can talk to any other server at its full access link rate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Conceptually: DC network as one giant switch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08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DC Network: Just a Giant </a:t>
            </a:r>
            <a:r>
              <a:rPr lang="en-US" dirty="0"/>
              <a:t>S</a:t>
            </a:r>
            <a:r>
              <a:rPr lang="en-US" dirty="0" smtClean="0"/>
              <a:t>witch!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3352800" cy="365125"/>
          </a:xfrm>
        </p:spPr>
        <p:txBody>
          <a:bodyPr/>
          <a:lstStyle/>
          <a:p>
            <a:r>
              <a:rPr lang="en-US" sz="1400" dirty="0" smtClean="0">
                <a:solidFill>
                  <a:srgbClr val="000000"/>
                </a:solidFill>
              </a:rPr>
              <a:t>Slides from: </a:t>
            </a:r>
            <a:r>
              <a:rPr lang="en-US" sz="1400" dirty="0" err="1" smtClean="0">
                <a:solidFill>
                  <a:srgbClr val="000000"/>
                </a:solidFill>
              </a:rPr>
              <a:t>Alizadeh</a:t>
            </a:r>
            <a:r>
              <a:rPr lang="en-US" sz="1400" dirty="0" smtClean="0">
                <a:solidFill>
                  <a:srgbClr val="000000"/>
                </a:solidFill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</a:rPr>
              <a:t>HotNets</a:t>
            </a:r>
            <a:r>
              <a:rPr lang="en-US" sz="1400" dirty="0" smtClean="0">
                <a:solidFill>
                  <a:srgbClr val="000000"/>
                </a:solidFill>
              </a:rPr>
              <a:t> 2012</a:t>
            </a:r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914400" y="2133600"/>
            <a:ext cx="4193123" cy="3572220"/>
            <a:chOff x="2553762" y="2124177"/>
            <a:chExt cx="4193123" cy="3572220"/>
          </a:xfrm>
        </p:grpSpPr>
        <p:sp>
          <p:nvSpPr>
            <p:cNvPr id="6" name="Rectangle 5"/>
            <p:cNvSpPr/>
            <p:nvPr/>
          </p:nvSpPr>
          <p:spPr>
            <a:xfrm>
              <a:off x="25537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H1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" name="Straight Connector 6"/>
            <p:cNvCxnSpPr>
              <a:stCxn id="6" idx="0"/>
            </p:cNvCxnSpPr>
            <p:nvPr/>
          </p:nvCxnSpPr>
          <p:spPr>
            <a:xfrm flipV="1">
              <a:off x="2745324" y="4419600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32416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3241685" y="263651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241685" y="263651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39274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613285" y="263651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4613285" y="263651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5" idx="0"/>
            </p:cNvCxnSpPr>
            <p:nvPr/>
          </p:nvCxnSpPr>
          <p:spPr>
            <a:xfrm flipH="1" flipV="1">
              <a:off x="3927485" y="2636520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765685" y="2636520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05" idx="0"/>
            </p:cNvCxnSpPr>
            <p:nvPr/>
          </p:nvCxnSpPr>
          <p:spPr>
            <a:xfrm flipH="1" flipV="1">
              <a:off x="5603885" y="2636520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0109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H2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68162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H3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3197750" y="4419600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8" idx="0"/>
            </p:cNvCxnSpPr>
            <p:nvPr/>
          </p:nvCxnSpPr>
          <p:spPr>
            <a:xfrm flipH="1" flipV="1">
              <a:off x="3197750" y="4419600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003685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kern="0" dirty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H4</a:t>
              </a:r>
            </a:p>
          </p:txBody>
        </p:sp>
        <p:cxnSp>
          <p:nvCxnSpPr>
            <p:cNvPr id="22" name="Straight Connector 21"/>
            <p:cNvCxnSpPr>
              <a:stCxn id="21" idx="0"/>
            </p:cNvCxnSpPr>
            <p:nvPr/>
          </p:nvCxnSpPr>
          <p:spPr>
            <a:xfrm flipV="1">
              <a:off x="4195247" y="4419600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4608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H5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180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H6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" name="Straight Connector 24"/>
            <p:cNvCxnSpPr>
              <a:stCxn id="23" idx="0"/>
            </p:cNvCxnSpPr>
            <p:nvPr/>
          </p:nvCxnSpPr>
          <p:spPr>
            <a:xfrm flipH="1" flipV="1">
              <a:off x="4645550" y="4419600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0"/>
            </p:cNvCxnSpPr>
            <p:nvPr/>
          </p:nvCxnSpPr>
          <p:spPr>
            <a:xfrm flipH="1" flipV="1">
              <a:off x="4645550" y="4419600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622685" y="2124177"/>
              <a:ext cx="545969" cy="678181"/>
              <a:chOff x="1027560" y="1988818"/>
              <a:chExt cx="545969" cy="678181"/>
            </a:xfrm>
          </p:grpSpPr>
          <p:sp>
            <p:nvSpPr>
              <p:cNvPr id="28" name="Cube 27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1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747082" y="4333601"/>
              <a:ext cx="978209" cy="243008"/>
              <a:chOff x="5220661" y="3675707"/>
              <a:chExt cx="978209" cy="24300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3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Group 53"/>
            <p:cNvGrpSpPr/>
            <p:nvPr/>
          </p:nvGrpSpPr>
          <p:grpSpPr>
            <a:xfrm>
              <a:off x="4168476" y="4333601"/>
              <a:ext cx="978209" cy="243008"/>
              <a:chOff x="5220661" y="3675707"/>
              <a:chExt cx="978209" cy="243008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5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6" name="Group 75"/>
            <p:cNvGrpSpPr/>
            <p:nvPr/>
          </p:nvGrpSpPr>
          <p:grpSpPr>
            <a:xfrm>
              <a:off x="4486020" y="2128098"/>
              <a:ext cx="545969" cy="678181"/>
              <a:chOff x="1027560" y="1988818"/>
              <a:chExt cx="545969" cy="678181"/>
            </a:xfrm>
          </p:grpSpPr>
          <p:sp>
            <p:nvSpPr>
              <p:cNvPr id="77" name="Cube 76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9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362716" y="2141219"/>
              <a:ext cx="545969" cy="678181"/>
              <a:chOff x="1027560" y="1988818"/>
              <a:chExt cx="545969" cy="678181"/>
            </a:xfrm>
          </p:grpSpPr>
          <p:sp>
            <p:nvSpPr>
              <p:cNvPr id="82" name="Cube 81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83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4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5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4493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H7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7" name="Straight Connector 86"/>
            <p:cNvCxnSpPr>
              <a:stCxn id="86" idx="0"/>
            </p:cNvCxnSpPr>
            <p:nvPr/>
          </p:nvCxnSpPr>
          <p:spPr>
            <a:xfrm flipV="1">
              <a:off x="5640924" y="4419599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59065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H8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363762" y="5333999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H9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0" name="Straight Connector 89"/>
            <p:cNvCxnSpPr>
              <a:stCxn id="88" idx="0"/>
            </p:cNvCxnSpPr>
            <p:nvPr/>
          </p:nvCxnSpPr>
          <p:spPr>
            <a:xfrm flipH="1" flipV="1">
              <a:off x="6093350" y="4419599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9" idx="0"/>
            </p:cNvCxnSpPr>
            <p:nvPr/>
          </p:nvCxnSpPr>
          <p:spPr>
            <a:xfrm flipH="1" flipV="1">
              <a:off x="6093350" y="4419599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/>
            <p:nvPr/>
          </p:nvGrpSpPr>
          <p:grpSpPr>
            <a:xfrm>
              <a:off x="5579365" y="4342092"/>
              <a:ext cx="978209" cy="243008"/>
              <a:chOff x="5220661" y="3675707"/>
              <a:chExt cx="978209" cy="24300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9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0252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353"/>
          <p:cNvGrpSpPr/>
          <p:nvPr/>
        </p:nvGrpSpPr>
        <p:grpSpPr>
          <a:xfrm>
            <a:off x="4636321" y="1826677"/>
            <a:ext cx="3059879" cy="4193123"/>
            <a:chOff x="4636321" y="1826677"/>
            <a:chExt cx="3059879" cy="4193123"/>
          </a:xfrm>
        </p:grpSpPr>
        <p:sp>
          <p:nvSpPr>
            <p:cNvPr id="116" name="Rectangle 115"/>
            <p:cNvSpPr/>
            <p:nvPr/>
          </p:nvSpPr>
          <p:spPr>
            <a:xfrm rot="16200000" flipH="1">
              <a:off x="7323440" y="18370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H1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7" name="Straight Connector 116"/>
            <p:cNvCxnSpPr>
              <a:stCxn id="116" idx="0"/>
            </p:cNvCxnSpPr>
            <p:nvPr/>
          </p:nvCxnSpPr>
          <p:spPr>
            <a:xfrm rot="16200000" flipH="1" flipV="1">
              <a:off x="6650390" y="1787252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16200000" flipH="1" flipV="1">
              <a:off x="5223062" y="19278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16200000" flipH="1" flipV="1">
              <a:off x="4803962" y="234695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rot="16200000" flipV="1">
              <a:off x="5223062" y="26136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rot="16200000" flipH="1" flipV="1">
              <a:off x="5489762" y="303275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rot="16200000" flipH="1" flipV="1">
              <a:off x="5070662" y="345185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61" idx="0"/>
            </p:cNvCxnSpPr>
            <p:nvPr/>
          </p:nvCxnSpPr>
          <p:spPr>
            <a:xfrm rot="16200000" flipV="1">
              <a:off x="4461278" y="3375444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16200000" flipV="1">
              <a:off x="4879816" y="3795107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61" idx="0"/>
            </p:cNvCxnSpPr>
            <p:nvPr/>
          </p:nvCxnSpPr>
          <p:spPr>
            <a:xfrm rot="16200000" flipV="1">
              <a:off x="5299478" y="4213644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 rot="16200000" flipH="1">
              <a:off x="7323440" y="22942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H2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 rot="16200000" flipH="1">
              <a:off x="7323440" y="275144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H3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9" name="Straight Connector 128"/>
            <p:cNvCxnSpPr>
              <a:stCxn id="127" idx="0"/>
            </p:cNvCxnSpPr>
            <p:nvPr/>
          </p:nvCxnSpPr>
          <p:spPr>
            <a:xfrm rot="16200000" flipV="1">
              <a:off x="6874216" y="2015852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28" idx="0"/>
            </p:cNvCxnSpPr>
            <p:nvPr/>
          </p:nvCxnSpPr>
          <p:spPr>
            <a:xfrm rot="16200000" flipV="1">
              <a:off x="6645616" y="2244452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/>
            <p:cNvSpPr/>
            <p:nvPr/>
          </p:nvSpPr>
          <p:spPr>
            <a:xfrm rot="16200000" flipH="1">
              <a:off x="7323440" y="3286963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kern="0" dirty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H4</a:t>
              </a:r>
            </a:p>
          </p:txBody>
        </p:sp>
        <p:cxnSp>
          <p:nvCxnSpPr>
            <p:cNvPr id="132" name="Straight Connector 131"/>
            <p:cNvCxnSpPr>
              <a:stCxn id="131" idx="0"/>
            </p:cNvCxnSpPr>
            <p:nvPr/>
          </p:nvCxnSpPr>
          <p:spPr>
            <a:xfrm rot="16200000" flipH="1" flipV="1">
              <a:off x="6651451" y="3236113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 rot="16200000" flipH="1">
              <a:off x="7323440" y="3744163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H5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 rot="16200000" flipH="1">
              <a:off x="7323440" y="4201363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H6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35" name="Straight Connector 134"/>
            <p:cNvCxnSpPr>
              <a:stCxn id="133" idx="0"/>
            </p:cNvCxnSpPr>
            <p:nvPr/>
          </p:nvCxnSpPr>
          <p:spPr>
            <a:xfrm rot="16200000" flipV="1">
              <a:off x="6873154" y="3464713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34" idx="0"/>
            </p:cNvCxnSpPr>
            <p:nvPr/>
          </p:nvCxnSpPr>
          <p:spPr>
            <a:xfrm rot="16200000" flipV="1">
              <a:off x="6644554" y="3693313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 177"/>
            <p:cNvSpPr/>
            <p:nvPr/>
          </p:nvSpPr>
          <p:spPr>
            <a:xfrm rot="16200000" flipH="1">
              <a:off x="5965803" y="3808991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7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2" name="Rectangle 141"/>
            <p:cNvSpPr/>
            <p:nvPr/>
          </p:nvSpPr>
          <p:spPr>
            <a:xfrm rot="16200000" flipH="1">
              <a:off x="7323439" y="47326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H7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3" name="Straight Connector 142"/>
            <p:cNvCxnSpPr>
              <a:stCxn id="142" idx="0"/>
            </p:cNvCxnSpPr>
            <p:nvPr/>
          </p:nvCxnSpPr>
          <p:spPr>
            <a:xfrm rot="16200000" flipH="1" flipV="1">
              <a:off x="6650389" y="4682852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/>
            <p:cNvSpPr/>
            <p:nvPr/>
          </p:nvSpPr>
          <p:spPr>
            <a:xfrm rot="16200000" flipH="1">
              <a:off x="7323439" y="51898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H8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 rot="16200000" flipH="1">
              <a:off x="7323439" y="564704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H9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6" name="Straight Connector 145"/>
            <p:cNvCxnSpPr>
              <a:stCxn id="144" idx="0"/>
            </p:cNvCxnSpPr>
            <p:nvPr/>
          </p:nvCxnSpPr>
          <p:spPr>
            <a:xfrm rot="16200000" flipV="1">
              <a:off x="6874215" y="4911452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45" idx="0"/>
            </p:cNvCxnSpPr>
            <p:nvPr/>
          </p:nvCxnSpPr>
          <p:spPr>
            <a:xfrm rot="16200000" flipV="1">
              <a:off x="6645615" y="5140052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148"/>
            <p:cNvSpPr/>
            <p:nvPr/>
          </p:nvSpPr>
          <p:spPr>
            <a:xfrm rot="16200000" flipH="1">
              <a:off x="5974294" y="5219880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5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4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0" name="Straight Arrow Connector 119"/>
            <p:cNvCxnSpPr/>
            <p:nvPr/>
          </p:nvCxnSpPr>
          <p:spPr>
            <a:xfrm rot="16200000" flipH="1" flipV="1">
              <a:off x="4384862" y="276605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tangle 198"/>
            <p:cNvSpPr/>
            <p:nvPr/>
          </p:nvSpPr>
          <p:spPr>
            <a:xfrm rot="16200000" flipH="1">
              <a:off x="5965803" y="238759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0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3" name="Group 352"/>
          <p:cNvGrpSpPr/>
          <p:nvPr/>
        </p:nvGrpSpPr>
        <p:grpSpPr>
          <a:xfrm>
            <a:off x="1246983" y="1826677"/>
            <a:ext cx="3059877" cy="4193123"/>
            <a:chOff x="1399382" y="1978991"/>
            <a:chExt cx="3059877" cy="4193123"/>
          </a:xfrm>
        </p:grpSpPr>
        <p:grpSp>
          <p:nvGrpSpPr>
            <p:cNvPr id="256" name="Group 255"/>
            <p:cNvGrpSpPr/>
            <p:nvPr/>
          </p:nvGrpSpPr>
          <p:grpSpPr>
            <a:xfrm>
              <a:off x="2599978" y="2666914"/>
              <a:ext cx="1859281" cy="2871458"/>
              <a:chOff x="2447578" y="2514514"/>
              <a:chExt cx="1859281" cy="2871458"/>
            </a:xfrm>
          </p:grpSpPr>
          <p:cxnSp>
            <p:nvCxnSpPr>
              <p:cNvPr id="257" name="Straight Arrow Connector 256"/>
              <p:cNvCxnSpPr/>
              <p:nvPr/>
            </p:nvCxnSpPr>
            <p:spPr>
              <a:xfrm rot="5400000" flipV="1">
                <a:off x="3034319" y="19277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 rot="5400000" flipV="1">
                <a:off x="2615219" y="2346873"/>
                <a:ext cx="15240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/>
              <p:cNvCxnSpPr/>
              <p:nvPr/>
            </p:nvCxnSpPr>
            <p:spPr>
              <a:xfrm rot="5400000" flipV="1">
                <a:off x="2196119" y="2765973"/>
                <a:ext cx="23622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/>
              <p:cNvCxnSpPr/>
              <p:nvPr/>
            </p:nvCxnSpPr>
            <p:spPr>
              <a:xfrm rot="5400000" flipH="1" flipV="1">
                <a:off x="3034319" y="26135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/>
              <p:cNvCxnSpPr/>
              <p:nvPr/>
            </p:nvCxnSpPr>
            <p:spPr>
              <a:xfrm rot="5400000" flipV="1">
                <a:off x="3301019" y="3032673"/>
                <a:ext cx="1524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rot="5400000" flipV="1">
                <a:off x="2881919" y="3451773"/>
                <a:ext cx="9906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/>
              <p:cNvCxnSpPr>
                <a:stCxn id="302" idx="0"/>
              </p:cNvCxnSpPr>
              <p:nvPr/>
            </p:nvCxnSpPr>
            <p:spPr>
              <a:xfrm rot="5400000" flipH="1" flipV="1">
                <a:off x="2296245" y="3375358"/>
                <a:ext cx="21856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/>
              <p:cNvCxnSpPr/>
              <p:nvPr/>
            </p:nvCxnSpPr>
            <p:spPr>
              <a:xfrm rot="5400000" flipH="1" flipV="1">
                <a:off x="2730927" y="3795021"/>
                <a:ext cx="1332439" cy="181942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/>
              <p:cNvCxnSpPr>
                <a:stCxn id="302" idx="0"/>
              </p:cNvCxnSpPr>
              <p:nvPr/>
            </p:nvCxnSpPr>
            <p:spPr>
              <a:xfrm rot="5400000" flipH="1" flipV="1">
                <a:off x="3134445" y="4213558"/>
                <a:ext cx="5092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/>
            <p:cNvGrpSpPr/>
            <p:nvPr/>
          </p:nvGrpSpPr>
          <p:grpSpPr>
            <a:xfrm>
              <a:off x="1399382" y="1978991"/>
              <a:ext cx="362398" cy="4193123"/>
              <a:chOff x="1246982" y="1826591"/>
              <a:chExt cx="362398" cy="4193123"/>
            </a:xfrm>
          </p:grpSpPr>
          <p:sp>
            <p:nvSpPr>
              <p:cNvPr id="267" name="Rectangle 266"/>
              <p:cNvSpPr/>
              <p:nvPr/>
            </p:nvSpPr>
            <p:spPr>
              <a:xfrm rot="5400000">
                <a:off x="1236619" y="18369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0" kern="0" dirty="0" smtClean="0">
                    <a:solidFill>
                      <a:prstClr val="white"/>
                    </a:solidFill>
                    <a:latin typeface="Calibri"/>
                    <a:ea typeface="+mn-ea"/>
                    <a:cs typeface="+mn-cs"/>
                  </a:rPr>
                  <a:t>H1</a:t>
                </a:r>
                <a:endParaRPr lang="en-US" sz="1200" b="0" kern="0" dirty="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>
              <a:xfrm rot="5400000">
                <a:off x="1236619" y="22941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0" kern="0" dirty="0" smtClean="0">
                    <a:solidFill>
                      <a:prstClr val="white"/>
                    </a:solidFill>
                    <a:latin typeface="Calibri"/>
                    <a:ea typeface="+mn-ea"/>
                    <a:cs typeface="+mn-cs"/>
                  </a:rPr>
                  <a:t>H2</a:t>
                </a:r>
                <a:endParaRPr lang="en-US" sz="1200" b="0" kern="0" dirty="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 rot="5400000">
                <a:off x="1236619" y="2751354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0" kern="0" dirty="0" smtClean="0">
                    <a:solidFill>
                      <a:prstClr val="white"/>
                    </a:solidFill>
                    <a:latin typeface="Calibri"/>
                  </a:rPr>
                  <a:t>H3</a:t>
                </a:r>
                <a:endParaRPr lang="en-US" sz="1200" b="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 rot="5400000">
                <a:off x="1236619" y="3286877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0" kern="0" dirty="0">
                    <a:solidFill>
                      <a:prstClr val="white"/>
                    </a:solidFill>
                    <a:latin typeface="Calibri"/>
                    <a:ea typeface="+mn-ea"/>
                    <a:cs typeface="+mn-cs"/>
                  </a:rPr>
                  <a:t>H4</a:t>
                </a:r>
              </a:p>
            </p:txBody>
          </p:sp>
          <p:sp>
            <p:nvSpPr>
              <p:cNvPr id="271" name="Rectangle 270"/>
              <p:cNvSpPr/>
              <p:nvPr/>
            </p:nvSpPr>
            <p:spPr>
              <a:xfrm rot="5400000">
                <a:off x="1236619" y="3744077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0" kern="0" dirty="0" smtClean="0">
                    <a:solidFill>
                      <a:prstClr val="white"/>
                    </a:solidFill>
                    <a:latin typeface="Calibri"/>
                  </a:rPr>
                  <a:t>H5</a:t>
                </a:r>
                <a:endParaRPr lang="en-US" sz="1200" b="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 rot="5400000">
                <a:off x="1236619" y="4201277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0" kern="0" dirty="0" smtClean="0">
                    <a:solidFill>
                      <a:prstClr val="white"/>
                    </a:solidFill>
                    <a:latin typeface="Calibri"/>
                  </a:rPr>
                  <a:t>H6</a:t>
                </a:r>
                <a:endParaRPr lang="en-US" sz="1200" b="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 rot="5400000">
                <a:off x="1236620" y="47325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0" kern="0" dirty="0" smtClean="0">
                    <a:solidFill>
                      <a:prstClr val="white"/>
                    </a:solidFill>
                    <a:latin typeface="Calibri"/>
                    <a:ea typeface="+mn-ea"/>
                    <a:cs typeface="+mn-cs"/>
                  </a:rPr>
                  <a:t>H7</a:t>
                </a:r>
                <a:endParaRPr lang="en-US" sz="1200" b="0" kern="0" dirty="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 rot="5400000">
                <a:off x="1236620" y="51897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0" kern="0" dirty="0" smtClean="0">
                    <a:solidFill>
                      <a:prstClr val="white"/>
                    </a:solidFill>
                    <a:latin typeface="Calibri"/>
                    <a:ea typeface="+mn-ea"/>
                    <a:cs typeface="+mn-cs"/>
                  </a:rPr>
                  <a:t>H8</a:t>
                </a:r>
                <a:endParaRPr lang="en-US" sz="1200" b="0" kern="0" dirty="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>
              <a:xfrm rot="5400000">
                <a:off x="1236620" y="5646954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0" kern="0" dirty="0" smtClean="0">
                    <a:solidFill>
                      <a:prstClr val="white"/>
                    </a:solidFill>
                    <a:latin typeface="Calibri"/>
                  </a:rPr>
                  <a:t>H9</a:t>
                </a:r>
                <a:endParaRPr lang="en-US" sz="1200" b="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1761779" y="2170553"/>
              <a:ext cx="914401" cy="3810000"/>
              <a:chOff x="1609379" y="2018153"/>
              <a:chExt cx="914401" cy="3810000"/>
            </a:xfrm>
          </p:grpSpPr>
          <p:cxnSp>
            <p:nvCxnSpPr>
              <p:cNvPr id="277" name="Straight Connector 276"/>
              <p:cNvCxnSpPr>
                <a:stCxn id="267" idx="0"/>
              </p:cNvCxnSpPr>
              <p:nvPr/>
            </p:nvCxnSpPr>
            <p:spPr>
              <a:xfrm rot="5400000" flipV="1">
                <a:off x="1840366" y="1787166"/>
                <a:ext cx="452426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68" idx="0"/>
              </p:cNvCxnSpPr>
              <p:nvPr/>
            </p:nvCxnSpPr>
            <p:spPr>
              <a:xfrm rot="5400000" flipH="1" flipV="1">
                <a:off x="2064192" y="2015766"/>
                <a:ext cx="47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>
                <a:stCxn id="269" idx="0"/>
              </p:cNvCxnSpPr>
              <p:nvPr/>
            </p:nvCxnSpPr>
            <p:spPr>
              <a:xfrm rot="5400000" flipH="1" flipV="1">
                <a:off x="1835592" y="2244366"/>
                <a:ext cx="4619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>
                <a:stCxn id="270" idx="0"/>
              </p:cNvCxnSpPr>
              <p:nvPr/>
            </p:nvCxnSpPr>
            <p:spPr>
              <a:xfrm rot="5400000" flipV="1">
                <a:off x="1841427" y="3236027"/>
                <a:ext cx="450303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>
                <a:stCxn id="271" idx="0"/>
              </p:cNvCxnSpPr>
              <p:nvPr/>
            </p:nvCxnSpPr>
            <p:spPr>
              <a:xfrm rot="5400000" flipH="1" flipV="1">
                <a:off x="2063130" y="3464627"/>
                <a:ext cx="6897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>
                <a:stCxn id="272" idx="0"/>
              </p:cNvCxnSpPr>
              <p:nvPr/>
            </p:nvCxnSpPr>
            <p:spPr>
              <a:xfrm rot="5400000" flipH="1" flipV="1">
                <a:off x="1834530" y="3693227"/>
                <a:ext cx="464097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3" idx="0"/>
              </p:cNvCxnSpPr>
              <p:nvPr/>
            </p:nvCxnSpPr>
            <p:spPr>
              <a:xfrm rot="5400000" flipV="1">
                <a:off x="1840367" y="4682766"/>
                <a:ext cx="452426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>
                <a:stCxn id="274" idx="0"/>
              </p:cNvCxnSpPr>
              <p:nvPr/>
            </p:nvCxnSpPr>
            <p:spPr>
              <a:xfrm rot="5400000" flipH="1" flipV="1">
                <a:off x="2064193" y="4911366"/>
                <a:ext cx="47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>
                <a:stCxn id="275" idx="0"/>
              </p:cNvCxnSpPr>
              <p:nvPr/>
            </p:nvCxnSpPr>
            <p:spPr>
              <a:xfrm rot="5400000" flipH="1" flipV="1">
                <a:off x="1835593" y="5139966"/>
                <a:ext cx="4619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/>
            <p:cNvGrpSpPr/>
            <p:nvPr/>
          </p:nvGrpSpPr>
          <p:grpSpPr>
            <a:xfrm>
              <a:off x="2510679" y="2172310"/>
              <a:ext cx="251499" cy="3810492"/>
              <a:chOff x="2358279" y="2019910"/>
              <a:chExt cx="251499" cy="3810492"/>
            </a:xfrm>
          </p:grpSpPr>
          <p:grpSp>
            <p:nvGrpSpPr>
              <p:cNvPr id="287" name="Group 286"/>
              <p:cNvGrpSpPr/>
              <p:nvPr/>
            </p:nvGrpSpPr>
            <p:grpSpPr>
              <a:xfrm rot="5400000">
                <a:off x="1999169" y="2387511"/>
                <a:ext cx="978209" cy="243008"/>
                <a:chOff x="5220661" y="3675707"/>
                <a:chExt cx="978209" cy="243008"/>
              </a:xfrm>
            </p:grpSpPr>
            <p:sp>
              <p:nvSpPr>
                <p:cNvPr id="332" name="Rectangle 331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b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pic>
              <p:nvPicPr>
                <p:cNvPr id="33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8" name="Group 287"/>
              <p:cNvGrpSpPr/>
              <p:nvPr/>
            </p:nvGrpSpPr>
            <p:grpSpPr>
              <a:xfrm rot="5400000">
                <a:off x="1999169" y="3808905"/>
                <a:ext cx="978209" cy="243008"/>
                <a:chOff x="5220661" y="3675707"/>
                <a:chExt cx="978209" cy="243008"/>
              </a:xfrm>
            </p:grpSpPr>
            <p:sp>
              <p:nvSpPr>
                <p:cNvPr id="311" name="Rectangle 310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b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pic>
              <p:nvPicPr>
                <p:cNvPr id="31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9" name="Group 288"/>
              <p:cNvGrpSpPr/>
              <p:nvPr/>
            </p:nvGrpSpPr>
            <p:grpSpPr>
              <a:xfrm rot="5400000">
                <a:off x="1990678" y="5219794"/>
                <a:ext cx="978209" cy="243008"/>
                <a:chOff x="5220661" y="3675707"/>
                <a:chExt cx="978209" cy="243008"/>
              </a:xfrm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b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pic>
              <p:nvPicPr>
                <p:cNvPr id="29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55" name="Group 254"/>
          <p:cNvGrpSpPr/>
          <p:nvPr/>
        </p:nvGrpSpPr>
        <p:grpSpPr>
          <a:xfrm>
            <a:off x="2447578" y="2514514"/>
            <a:ext cx="1859281" cy="2871458"/>
            <a:chOff x="2447578" y="2514514"/>
            <a:chExt cx="1859281" cy="2871458"/>
          </a:xfrm>
        </p:grpSpPr>
        <p:cxnSp>
          <p:nvCxnSpPr>
            <p:cNvPr id="9" name="Straight Arrow Connector 8"/>
            <p:cNvCxnSpPr/>
            <p:nvPr/>
          </p:nvCxnSpPr>
          <p:spPr>
            <a:xfrm rot="5400000" flipV="1">
              <a:off x="3034319" y="1927773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 flipV="1">
              <a:off x="2615219" y="2346873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V="1">
              <a:off x="2196119" y="2765973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3034319" y="2613573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V="1">
              <a:off x="3301019" y="3032673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V="1">
              <a:off x="2881919" y="3451773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2" idx="0"/>
            </p:cNvCxnSpPr>
            <p:nvPr/>
          </p:nvCxnSpPr>
          <p:spPr>
            <a:xfrm rot="5400000" flipH="1" flipV="1">
              <a:off x="2296245" y="3375358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2730927" y="3795021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2" idx="0"/>
            </p:cNvCxnSpPr>
            <p:nvPr/>
          </p:nvCxnSpPr>
          <p:spPr>
            <a:xfrm rot="5400000" flipH="1" flipV="1">
              <a:off x="3134445" y="4213558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1237802" y="1826591"/>
            <a:ext cx="362398" cy="4193123"/>
            <a:chOff x="1246982" y="1826591"/>
            <a:chExt cx="362398" cy="4193123"/>
          </a:xfrm>
        </p:grpSpPr>
        <p:sp>
          <p:nvSpPr>
            <p:cNvPr id="7" name="Rectangle 6"/>
            <p:cNvSpPr/>
            <p:nvPr/>
          </p:nvSpPr>
          <p:spPr>
            <a:xfrm rot="5400000">
              <a:off x="1236619" y="18369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H1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236619" y="22941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H2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236619" y="2751354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H3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1236619" y="3286877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kern="0" dirty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H4</a:t>
              </a: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1236619" y="3744077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H5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1236619" y="4201277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H6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5400000">
              <a:off x="1236620" y="47325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H7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rot="5400000">
              <a:off x="1236620" y="51897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H8</a:t>
              </a:r>
              <a:endPara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1236620" y="5646954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 smtClean="0">
                  <a:solidFill>
                    <a:prstClr val="white"/>
                  </a:solidFill>
                  <a:latin typeface="Calibri"/>
                </a:rPr>
                <a:t>H9</a:t>
              </a:r>
              <a:endParaRPr lang="en-US" sz="1200" b="0" kern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600199" y="2018153"/>
            <a:ext cx="914401" cy="3810000"/>
            <a:chOff x="1600199" y="2018153"/>
            <a:chExt cx="914401" cy="3810000"/>
          </a:xfrm>
        </p:grpSpPr>
        <p:cxnSp>
          <p:nvCxnSpPr>
            <p:cNvPr id="8" name="Straight Connector 7"/>
            <p:cNvCxnSpPr>
              <a:stCxn id="7" idx="0"/>
            </p:cNvCxnSpPr>
            <p:nvPr/>
          </p:nvCxnSpPr>
          <p:spPr>
            <a:xfrm rot="5400000" flipV="1">
              <a:off x="1831186" y="17871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8" idx="0"/>
            </p:cNvCxnSpPr>
            <p:nvPr/>
          </p:nvCxnSpPr>
          <p:spPr>
            <a:xfrm rot="5400000" flipH="1" flipV="1">
              <a:off x="2055012" y="20157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9" idx="0"/>
            </p:cNvCxnSpPr>
            <p:nvPr/>
          </p:nvCxnSpPr>
          <p:spPr>
            <a:xfrm rot="5400000" flipH="1" flipV="1">
              <a:off x="1826412" y="22443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2" idx="0"/>
            </p:cNvCxnSpPr>
            <p:nvPr/>
          </p:nvCxnSpPr>
          <p:spPr>
            <a:xfrm rot="5400000" flipV="1">
              <a:off x="1832247" y="3236027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0"/>
            </p:cNvCxnSpPr>
            <p:nvPr/>
          </p:nvCxnSpPr>
          <p:spPr>
            <a:xfrm rot="5400000" flipH="1" flipV="1">
              <a:off x="2053950" y="3464627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5" idx="0"/>
            </p:cNvCxnSpPr>
            <p:nvPr/>
          </p:nvCxnSpPr>
          <p:spPr>
            <a:xfrm rot="5400000" flipH="1" flipV="1">
              <a:off x="1825350" y="3693227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3" idx="0"/>
            </p:cNvCxnSpPr>
            <p:nvPr/>
          </p:nvCxnSpPr>
          <p:spPr>
            <a:xfrm rot="5400000" flipV="1">
              <a:off x="1831187" y="46827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5" idx="0"/>
            </p:cNvCxnSpPr>
            <p:nvPr/>
          </p:nvCxnSpPr>
          <p:spPr>
            <a:xfrm rot="5400000" flipH="1" flipV="1">
              <a:off x="2055013" y="49113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6" idx="0"/>
            </p:cNvCxnSpPr>
            <p:nvPr/>
          </p:nvCxnSpPr>
          <p:spPr>
            <a:xfrm rot="5400000" flipH="1" flipV="1">
              <a:off x="1826413" y="51399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 252"/>
          <p:cNvGrpSpPr/>
          <p:nvPr/>
        </p:nvGrpSpPr>
        <p:grpSpPr>
          <a:xfrm>
            <a:off x="2358279" y="2019910"/>
            <a:ext cx="251499" cy="3810492"/>
            <a:chOff x="2358279" y="2019910"/>
            <a:chExt cx="251499" cy="3810492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1999169" y="2387511"/>
              <a:ext cx="978209" cy="243008"/>
              <a:chOff x="5220661" y="3675707"/>
              <a:chExt cx="978209" cy="24300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9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/>
            <p:cNvGrpSpPr/>
            <p:nvPr/>
          </p:nvGrpSpPr>
          <p:grpSpPr>
            <a:xfrm rot="5400000">
              <a:off x="1999169" y="3808905"/>
              <a:ext cx="978209" cy="243008"/>
              <a:chOff x="5220661" y="3675707"/>
              <a:chExt cx="978209" cy="24300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7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Group 38"/>
            <p:cNvGrpSpPr/>
            <p:nvPr/>
          </p:nvGrpSpPr>
          <p:grpSpPr>
            <a:xfrm rot="5400000">
              <a:off x="1990678" y="5219794"/>
              <a:ext cx="978209" cy="243008"/>
              <a:chOff x="5220661" y="3675707"/>
              <a:chExt cx="978209" cy="24300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b="0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4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/>
          <p:cNvGrpSpPr/>
          <p:nvPr/>
        </p:nvGrpSpPr>
        <p:grpSpPr>
          <a:xfrm rot="5400000">
            <a:off x="4207127" y="2829408"/>
            <a:ext cx="545969" cy="678181"/>
            <a:chOff x="1027560" y="1988818"/>
            <a:chExt cx="545969" cy="678181"/>
          </a:xfrm>
        </p:grpSpPr>
        <p:sp>
          <p:nvSpPr>
            <p:cNvPr id="111" name="Cube 110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3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rot="5400000">
            <a:off x="4203206" y="3692743"/>
            <a:ext cx="545969" cy="678181"/>
            <a:chOff x="1027560" y="1988818"/>
            <a:chExt cx="545969" cy="678181"/>
          </a:xfrm>
        </p:grpSpPr>
        <p:sp>
          <p:nvSpPr>
            <p:cNvPr id="65" name="Cube 64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 rot="5400000">
            <a:off x="4190085" y="4569439"/>
            <a:ext cx="545969" cy="678181"/>
            <a:chOff x="1027560" y="1988818"/>
            <a:chExt cx="545969" cy="678181"/>
          </a:xfrm>
        </p:grpSpPr>
        <p:sp>
          <p:nvSpPr>
            <p:cNvPr id="61" name="Cube 60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304800" y="5725180"/>
            <a:ext cx="8382000" cy="523220"/>
            <a:chOff x="228600" y="1828800"/>
            <a:chExt cx="8382000" cy="523220"/>
          </a:xfrm>
        </p:grpSpPr>
        <p:sp>
          <p:nvSpPr>
            <p:cNvPr id="357" name="TextBox 356"/>
            <p:cNvSpPr txBox="1"/>
            <p:nvPr/>
          </p:nvSpPr>
          <p:spPr>
            <a:xfrm>
              <a:off x="22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>
                      <a:lumMod val="50000"/>
                    </a:prst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TX</a:t>
              </a:r>
              <a:endParaRPr lang="en-US" sz="2800" dirty="0">
                <a:solidFill>
                  <a:prstClr val="white">
                    <a:lumMod val="50000"/>
                  </a:prst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84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>
                      <a:lumMod val="50000"/>
                    </a:prst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R</a:t>
              </a:r>
              <a:r>
                <a:rPr lang="en-US" sz="2800" dirty="0" smtClean="0">
                  <a:solidFill>
                    <a:prstClr val="white">
                      <a:lumMod val="50000"/>
                    </a:prst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X</a:t>
              </a:r>
              <a:endParaRPr lang="en-US" sz="2800" dirty="0">
                <a:solidFill>
                  <a:prstClr val="white">
                    <a:lumMod val="50000"/>
                  </a:prst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55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DC Network: Just a Giant </a:t>
            </a:r>
            <a:r>
              <a:rPr lang="en-US" dirty="0"/>
              <a:t>S</a:t>
            </a:r>
            <a:r>
              <a:rPr lang="en-US" dirty="0" smtClean="0"/>
              <a:t>witch!</a:t>
            </a:r>
            <a:endParaRPr lang="en-US" dirty="0"/>
          </a:p>
        </p:txBody>
      </p:sp>
      <p:sp>
        <p:nvSpPr>
          <p:cNvPr id="35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3352800" cy="365125"/>
          </a:xfrm>
        </p:spPr>
        <p:txBody>
          <a:bodyPr/>
          <a:lstStyle/>
          <a:p>
            <a:r>
              <a:rPr lang="en-US" sz="1400" dirty="0" smtClean="0">
                <a:solidFill>
                  <a:srgbClr val="000000"/>
                </a:solidFill>
              </a:rPr>
              <a:t>Slides from: </a:t>
            </a:r>
            <a:r>
              <a:rPr lang="en-US" sz="1400" dirty="0" err="1" smtClean="0">
                <a:solidFill>
                  <a:srgbClr val="000000"/>
                </a:solidFill>
              </a:rPr>
              <a:t>Alizadeh</a:t>
            </a:r>
            <a:r>
              <a:rPr lang="en-US" sz="1400" dirty="0" smtClean="0">
                <a:solidFill>
                  <a:srgbClr val="000000"/>
                </a:solidFill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</a:rPr>
              <a:t>HotNets</a:t>
            </a:r>
            <a:r>
              <a:rPr lang="en-US" sz="1400" dirty="0" smtClean="0">
                <a:solidFill>
                  <a:srgbClr val="000000"/>
                </a:solidFill>
              </a:rPr>
              <a:t> 2012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31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7.40741E-7 L 0.66875 0.0057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37" y="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7856E-6 L 0.43663 0.0055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006E-6 L 0.51563 0.0057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1" y="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4508E-6 L 0.23906 0.0018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4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71" y="2053775"/>
            <a:ext cx="894442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Material is emerging (not established) wisdom</a:t>
            </a:r>
          </a:p>
          <a:p>
            <a:endParaRPr lang="en-US" dirty="0" smtClean="0"/>
          </a:p>
          <a:p>
            <a:r>
              <a:rPr lang="en-US" dirty="0" smtClean="0"/>
              <a:t>Material is incomplete</a:t>
            </a:r>
          </a:p>
          <a:p>
            <a:pPr lvl="1"/>
            <a:r>
              <a:rPr lang="en-US" dirty="0" smtClean="0"/>
              <a:t>many details on how and why datacenter networks</a:t>
            </a:r>
            <a:br>
              <a:rPr lang="en-US" dirty="0" smtClean="0"/>
            </a:br>
            <a:r>
              <a:rPr lang="en-US" dirty="0" smtClean="0"/>
              <a:t>operate aren’t public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2818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DC Network: Just a Giant </a:t>
            </a:r>
            <a:r>
              <a:rPr lang="en-US" dirty="0"/>
              <a:t>S</a:t>
            </a:r>
            <a:r>
              <a:rPr lang="en-US" dirty="0" smtClean="0"/>
              <a:t>witch!</a:t>
            </a:r>
            <a:endParaRPr lang="en-US" dirty="0"/>
          </a:p>
        </p:txBody>
      </p:sp>
      <p:sp>
        <p:nvSpPr>
          <p:cNvPr id="359" name="Rectangle 358"/>
          <p:cNvSpPr/>
          <p:nvPr/>
        </p:nvSpPr>
        <p:spPr>
          <a:xfrm rot="16200000" flipH="1">
            <a:off x="7323440" y="1837040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H1</a:t>
            </a:r>
            <a:endParaRPr lang="en-US" sz="1200" b="0" kern="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360" name="Straight Connector 359"/>
          <p:cNvCxnSpPr>
            <a:stCxn id="359" idx="0"/>
          </p:cNvCxnSpPr>
          <p:nvPr/>
        </p:nvCxnSpPr>
        <p:spPr>
          <a:xfrm rot="16200000" flipH="1" flipV="1">
            <a:off x="6650390" y="1787252"/>
            <a:ext cx="452426" cy="9144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1" name="Rectangle 360"/>
          <p:cNvSpPr/>
          <p:nvPr/>
        </p:nvSpPr>
        <p:spPr>
          <a:xfrm rot="16200000" flipH="1">
            <a:off x="7323440" y="2294240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H2</a:t>
            </a:r>
            <a:endParaRPr lang="en-US" sz="1200" b="0" kern="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62" name="Rectangle 361"/>
          <p:cNvSpPr/>
          <p:nvPr/>
        </p:nvSpPr>
        <p:spPr>
          <a:xfrm rot="16200000" flipH="1">
            <a:off x="7323440" y="2751440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</a:rPr>
              <a:t>H3</a:t>
            </a:r>
            <a:endParaRPr lang="en-US" sz="1200" b="0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3" name="Straight Connector 362"/>
          <p:cNvCxnSpPr>
            <a:stCxn id="361" idx="0"/>
          </p:cNvCxnSpPr>
          <p:nvPr/>
        </p:nvCxnSpPr>
        <p:spPr>
          <a:xfrm rot="16200000" flipV="1">
            <a:off x="6874216" y="2015852"/>
            <a:ext cx="47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62" idx="0"/>
          </p:cNvCxnSpPr>
          <p:nvPr/>
        </p:nvCxnSpPr>
        <p:spPr>
          <a:xfrm rot="16200000" flipV="1">
            <a:off x="6645616" y="2244452"/>
            <a:ext cx="4619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5" name="Rectangle 364"/>
          <p:cNvSpPr/>
          <p:nvPr/>
        </p:nvSpPr>
        <p:spPr>
          <a:xfrm rot="16200000" flipH="1">
            <a:off x="7323440" y="3286963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H4</a:t>
            </a:r>
          </a:p>
        </p:txBody>
      </p:sp>
      <p:cxnSp>
        <p:nvCxnSpPr>
          <p:cNvPr id="366" name="Straight Connector 365"/>
          <p:cNvCxnSpPr>
            <a:stCxn id="365" idx="0"/>
          </p:cNvCxnSpPr>
          <p:nvPr/>
        </p:nvCxnSpPr>
        <p:spPr>
          <a:xfrm rot="16200000" flipH="1" flipV="1">
            <a:off x="6651451" y="3236113"/>
            <a:ext cx="450303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7" name="Rectangle 366"/>
          <p:cNvSpPr/>
          <p:nvPr/>
        </p:nvSpPr>
        <p:spPr>
          <a:xfrm rot="16200000" flipH="1">
            <a:off x="7323440" y="3744163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</a:rPr>
              <a:t>H5</a:t>
            </a:r>
            <a:endParaRPr lang="en-US" sz="1200" b="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8" name="Rectangle 367"/>
          <p:cNvSpPr/>
          <p:nvPr/>
        </p:nvSpPr>
        <p:spPr>
          <a:xfrm rot="16200000" flipH="1">
            <a:off x="7323440" y="4201363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</a:rPr>
              <a:t>H6</a:t>
            </a:r>
            <a:endParaRPr lang="en-US" sz="1200" b="0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9" name="Straight Connector 368"/>
          <p:cNvCxnSpPr>
            <a:stCxn id="367" idx="0"/>
          </p:cNvCxnSpPr>
          <p:nvPr/>
        </p:nvCxnSpPr>
        <p:spPr>
          <a:xfrm rot="16200000" flipV="1">
            <a:off x="6873154" y="3464713"/>
            <a:ext cx="6897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68" idx="0"/>
          </p:cNvCxnSpPr>
          <p:nvPr/>
        </p:nvCxnSpPr>
        <p:spPr>
          <a:xfrm rot="16200000" flipV="1">
            <a:off x="6644554" y="3693313"/>
            <a:ext cx="464097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1" name="Rectangle 370"/>
          <p:cNvSpPr/>
          <p:nvPr/>
        </p:nvSpPr>
        <p:spPr>
          <a:xfrm rot="16200000" flipH="1">
            <a:off x="7323439" y="4732640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H7</a:t>
            </a:r>
            <a:endParaRPr lang="en-US" sz="1200" b="0" kern="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372" name="Straight Connector 371"/>
          <p:cNvCxnSpPr>
            <a:stCxn id="371" idx="0"/>
          </p:cNvCxnSpPr>
          <p:nvPr/>
        </p:nvCxnSpPr>
        <p:spPr>
          <a:xfrm rot="16200000" flipH="1" flipV="1">
            <a:off x="6650389" y="4682852"/>
            <a:ext cx="452426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3" name="Rectangle 372"/>
          <p:cNvSpPr/>
          <p:nvPr/>
        </p:nvSpPr>
        <p:spPr>
          <a:xfrm rot="16200000" flipH="1">
            <a:off x="7323439" y="5189840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H8</a:t>
            </a:r>
            <a:endParaRPr lang="en-US" sz="1200" b="0" kern="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74" name="Rectangle 373"/>
          <p:cNvSpPr/>
          <p:nvPr/>
        </p:nvSpPr>
        <p:spPr>
          <a:xfrm rot="16200000" flipH="1">
            <a:off x="7323439" y="5647040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</a:rPr>
              <a:t>H9</a:t>
            </a:r>
            <a:endParaRPr lang="en-US" sz="1200" b="0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75" name="Straight Connector 374"/>
          <p:cNvCxnSpPr>
            <a:stCxn id="373" idx="0"/>
          </p:cNvCxnSpPr>
          <p:nvPr/>
        </p:nvCxnSpPr>
        <p:spPr>
          <a:xfrm rot="16200000" flipV="1">
            <a:off x="6874215" y="4911452"/>
            <a:ext cx="47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74" idx="0"/>
          </p:cNvCxnSpPr>
          <p:nvPr/>
        </p:nvCxnSpPr>
        <p:spPr>
          <a:xfrm rot="16200000" flipV="1">
            <a:off x="6645615" y="5140052"/>
            <a:ext cx="4619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7" name="Rectangle 376"/>
          <p:cNvSpPr/>
          <p:nvPr/>
        </p:nvSpPr>
        <p:spPr>
          <a:xfrm rot="5400000">
            <a:off x="1236620" y="1837040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H1</a:t>
            </a:r>
            <a:endParaRPr lang="en-US" sz="1200" b="0" kern="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78" name="Rectangle 377"/>
          <p:cNvSpPr/>
          <p:nvPr/>
        </p:nvSpPr>
        <p:spPr>
          <a:xfrm rot="5400000">
            <a:off x="1236620" y="2294240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H2</a:t>
            </a:r>
            <a:endParaRPr lang="en-US" sz="1200" b="0" kern="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79" name="Rectangle 378"/>
          <p:cNvSpPr/>
          <p:nvPr/>
        </p:nvSpPr>
        <p:spPr>
          <a:xfrm rot="5400000">
            <a:off x="1236620" y="2751440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</a:rPr>
              <a:t>H3</a:t>
            </a:r>
            <a:endParaRPr lang="en-US" sz="1200" b="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0" name="Rectangle 379"/>
          <p:cNvSpPr/>
          <p:nvPr/>
        </p:nvSpPr>
        <p:spPr>
          <a:xfrm rot="5400000">
            <a:off x="1236620" y="3286963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kern="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H4</a:t>
            </a:r>
          </a:p>
        </p:txBody>
      </p:sp>
      <p:sp>
        <p:nvSpPr>
          <p:cNvPr id="381" name="Rectangle 380"/>
          <p:cNvSpPr/>
          <p:nvPr/>
        </p:nvSpPr>
        <p:spPr>
          <a:xfrm rot="5400000">
            <a:off x="1236620" y="3744163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</a:rPr>
              <a:t>H5</a:t>
            </a:r>
            <a:endParaRPr lang="en-US" sz="1200" b="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2" name="Rectangle 381"/>
          <p:cNvSpPr/>
          <p:nvPr/>
        </p:nvSpPr>
        <p:spPr>
          <a:xfrm rot="5400000">
            <a:off x="1236620" y="4201363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</a:rPr>
              <a:t>H6</a:t>
            </a:r>
            <a:endParaRPr lang="en-US" sz="1200" b="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3" name="Rectangle 382"/>
          <p:cNvSpPr/>
          <p:nvPr/>
        </p:nvSpPr>
        <p:spPr>
          <a:xfrm rot="5400000">
            <a:off x="1236621" y="4732640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H7</a:t>
            </a:r>
            <a:endParaRPr lang="en-US" sz="1200" b="0" kern="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84" name="Rectangle 383"/>
          <p:cNvSpPr/>
          <p:nvPr/>
        </p:nvSpPr>
        <p:spPr>
          <a:xfrm rot="5400000">
            <a:off x="1236621" y="5189840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H8</a:t>
            </a:r>
            <a:endParaRPr lang="en-US" sz="1200" b="0" kern="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85" name="Rectangle 384"/>
          <p:cNvSpPr/>
          <p:nvPr/>
        </p:nvSpPr>
        <p:spPr>
          <a:xfrm rot="5400000">
            <a:off x="1236621" y="5647040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 smtClean="0">
                <a:solidFill>
                  <a:prstClr val="white"/>
                </a:solidFill>
                <a:latin typeface="Calibri"/>
              </a:rPr>
              <a:t>H9</a:t>
            </a:r>
            <a:endParaRPr lang="en-US" sz="1200" b="0" kern="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86" name="Group 385"/>
          <p:cNvGrpSpPr/>
          <p:nvPr/>
        </p:nvGrpSpPr>
        <p:grpSpPr>
          <a:xfrm>
            <a:off x="1609380" y="2018239"/>
            <a:ext cx="914401" cy="3810000"/>
            <a:chOff x="1609379" y="2018153"/>
            <a:chExt cx="914401" cy="3810000"/>
          </a:xfrm>
        </p:grpSpPr>
        <p:cxnSp>
          <p:nvCxnSpPr>
            <p:cNvPr id="387" name="Straight Connector 386"/>
            <p:cNvCxnSpPr>
              <a:stCxn id="377" idx="0"/>
            </p:cNvCxnSpPr>
            <p:nvPr/>
          </p:nvCxnSpPr>
          <p:spPr>
            <a:xfrm rot="5400000" flipV="1">
              <a:off x="1840366" y="17871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78" idx="0"/>
            </p:cNvCxnSpPr>
            <p:nvPr/>
          </p:nvCxnSpPr>
          <p:spPr>
            <a:xfrm rot="5400000" flipH="1" flipV="1">
              <a:off x="2064192" y="20157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79" idx="0"/>
            </p:cNvCxnSpPr>
            <p:nvPr/>
          </p:nvCxnSpPr>
          <p:spPr>
            <a:xfrm rot="5400000" flipH="1" flipV="1">
              <a:off x="1835592" y="22443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80" idx="0"/>
            </p:cNvCxnSpPr>
            <p:nvPr/>
          </p:nvCxnSpPr>
          <p:spPr>
            <a:xfrm rot="5400000" flipV="1">
              <a:off x="1841427" y="3236027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81" idx="0"/>
            </p:cNvCxnSpPr>
            <p:nvPr/>
          </p:nvCxnSpPr>
          <p:spPr>
            <a:xfrm rot="5400000" flipH="1" flipV="1">
              <a:off x="2063130" y="3464627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82" idx="0"/>
            </p:cNvCxnSpPr>
            <p:nvPr/>
          </p:nvCxnSpPr>
          <p:spPr>
            <a:xfrm rot="5400000" flipH="1" flipV="1">
              <a:off x="1834530" y="3693227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383" idx="0"/>
            </p:cNvCxnSpPr>
            <p:nvPr/>
          </p:nvCxnSpPr>
          <p:spPr>
            <a:xfrm rot="5400000" flipV="1">
              <a:off x="1840367" y="46827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stCxn id="384" idx="0"/>
            </p:cNvCxnSpPr>
            <p:nvPr/>
          </p:nvCxnSpPr>
          <p:spPr>
            <a:xfrm rot="5400000" flipH="1" flipV="1">
              <a:off x="2064193" y="49113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>
              <a:stCxn id="385" idx="0"/>
            </p:cNvCxnSpPr>
            <p:nvPr/>
          </p:nvCxnSpPr>
          <p:spPr>
            <a:xfrm rot="5400000" flipH="1" flipV="1">
              <a:off x="1835593" y="51399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6" name="Group 395"/>
          <p:cNvGrpSpPr/>
          <p:nvPr/>
        </p:nvGrpSpPr>
        <p:grpSpPr>
          <a:xfrm>
            <a:off x="2358280" y="2019996"/>
            <a:ext cx="4218132" cy="3810492"/>
            <a:chOff x="2358280" y="2019996"/>
            <a:chExt cx="4218132" cy="3810492"/>
          </a:xfrm>
        </p:grpSpPr>
        <p:cxnSp>
          <p:nvCxnSpPr>
            <p:cNvPr id="397" name="Straight Arrow Connector 396"/>
            <p:cNvCxnSpPr/>
            <p:nvPr/>
          </p:nvCxnSpPr>
          <p:spPr>
            <a:xfrm rot="16200000" flipH="1" flipV="1">
              <a:off x="5223062" y="19278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/>
            <p:nvPr/>
          </p:nvCxnSpPr>
          <p:spPr>
            <a:xfrm rot="16200000" flipH="1" flipV="1">
              <a:off x="4803962" y="234695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/>
            <p:nvPr/>
          </p:nvCxnSpPr>
          <p:spPr>
            <a:xfrm rot="16200000" flipV="1">
              <a:off x="5223062" y="26136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/>
            <p:nvPr/>
          </p:nvCxnSpPr>
          <p:spPr>
            <a:xfrm rot="16200000" flipH="1" flipV="1">
              <a:off x="5489762" y="303275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/>
            <p:nvPr/>
          </p:nvCxnSpPr>
          <p:spPr>
            <a:xfrm rot="16200000" flipH="1" flipV="1">
              <a:off x="5070662" y="345185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438" idx="0"/>
            </p:cNvCxnSpPr>
            <p:nvPr/>
          </p:nvCxnSpPr>
          <p:spPr>
            <a:xfrm rot="16200000" flipV="1">
              <a:off x="4461278" y="3375444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/>
            <p:cNvCxnSpPr/>
            <p:nvPr/>
          </p:nvCxnSpPr>
          <p:spPr>
            <a:xfrm rot="16200000" flipV="1">
              <a:off x="4879816" y="3795107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>
              <a:stCxn id="438" idx="0"/>
            </p:cNvCxnSpPr>
            <p:nvPr/>
          </p:nvCxnSpPr>
          <p:spPr>
            <a:xfrm rot="16200000" flipV="1">
              <a:off x="5299478" y="4213644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5" name="Rectangle 404"/>
            <p:cNvSpPr/>
            <p:nvPr/>
          </p:nvSpPr>
          <p:spPr>
            <a:xfrm rot="16200000" flipH="1">
              <a:off x="5965803" y="3808991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0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ectangle 425"/>
            <p:cNvSpPr/>
            <p:nvPr/>
          </p:nvSpPr>
          <p:spPr>
            <a:xfrm rot="16200000" flipH="1">
              <a:off x="5957000" y="5219880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4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7" name="Straight Arrow Connector 446"/>
            <p:cNvCxnSpPr/>
            <p:nvPr/>
          </p:nvCxnSpPr>
          <p:spPr>
            <a:xfrm rot="16200000" flipH="1" flipV="1">
              <a:off x="4384862" y="276605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Rectangle 447"/>
            <p:cNvSpPr/>
            <p:nvPr/>
          </p:nvSpPr>
          <p:spPr>
            <a:xfrm rot="16200000" flipH="1">
              <a:off x="5965803" y="238759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4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9" name="Group 468"/>
            <p:cNvGrpSpPr/>
            <p:nvPr/>
          </p:nvGrpSpPr>
          <p:grpSpPr>
            <a:xfrm>
              <a:off x="2447579" y="2514600"/>
              <a:ext cx="1859281" cy="2871458"/>
              <a:chOff x="2447578" y="2514514"/>
              <a:chExt cx="1859281" cy="2871458"/>
            </a:xfrm>
          </p:grpSpPr>
          <p:cxnSp>
            <p:nvCxnSpPr>
              <p:cNvPr id="549" name="Straight Arrow Connector 548"/>
              <p:cNvCxnSpPr/>
              <p:nvPr/>
            </p:nvCxnSpPr>
            <p:spPr>
              <a:xfrm rot="5400000" flipV="1">
                <a:off x="3034319" y="19277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Arrow Connector 549"/>
              <p:cNvCxnSpPr/>
              <p:nvPr/>
            </p:nvCxnSpPr>
            <p:spPr>
              <a:xfrm rot="5400000" flipV="1">
                <a:off x="2615219" y="2346873"/>
                <a:ext cx="15240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Arrow Connector 550"/>
              <p:cNvCxnSpPr/>
              <p:nvPr/>
            </p:nvCxnSpPr>
            <p:spPr>
              <a:xfrm rot="5400000" flipV="1">
                <a:off x="2196119" y="2765973"/>
                <a:ext cx="23622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Arrow Connector 551"/>
              <p:cNvCxnSpPr/>
              <p:nvPr/>
            </p:nvCxnSpPr>
            <p:spPr>
              <a:xfrm rot="5400000" flipH="1" flipV="1">
                <a:off x="3034319" y="26135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Arrow Connector 552"/>
              <p:cNvCxnSpPr/>
              <p:nvPr/>
            </p:nvCxnSpPr>
            <p:spPr>
              <a:xfrm rot="5400000" flipV="1">
                <a:off x="3301019" y="3032673"/>
                <a:ext cx="1524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Arrow Connector 553"/>
              <p:cNvCxnSpPr/>
              <p:nvPr/>
            </p:nvCxnSpPr>
            <p:spPr>
              <a:xfrm rot="5400000" flipV="1">
                <a:off x="2881919" y="3451773"/>
                <a:ext cx="9906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Arrow Connector 554"/>
              <p:cNvCxnSpPr>
                <a:stCxn id="498" idx="0"/>
              </p:cNvCxnSpPr>
              <p:nvPr/>
            </p:nvCxnSpPr>
            <p:spPr>
              <a:xfrm rot="5400000" flipH="1" flipV="1">
                <a:off x="2296245" y="3375358"/>
                <a:ext cx="21856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Arrow Connector 555"/>
              <p:cNvCxnSpPr/>
              <p:nvPr/>
            </p:nvCxnSpPr>
            <p:spPr>
              <a:xfrm rot="5400000" flipH="1" flipV="1">
                <a:off x="2730927" y="3795021"/>
                <a:ext cx="1332439" cy="181942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Arrow Connector 556"/>
              <p:cNvCxnSpPr>
                <a:stCxn id="498" idx="0"/>
              </p:cNvCxnSpPr>
              <p:nvPr/>
            </p:nvCxnSpPr>
            <p:spPr>
              <a:xfrm rot="5400000" flipH="1" flipV="1">
                <a:off x="3134445" y="4213558"/>
                <a:ext cx="5092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/>
            <p:cNvGrpSpPr/>
            <p:nvPr/>
          </p:nvGrpSpPr>
          <p:grpSpPr>
            <a:xfrm>
              <a:off x="2358280" y="2019996"/>
              <a:ext cx="251499" cy="3810492"/>
              <a:chOff x="2358279" y="2019910"/>
              <a:chExt cx="251499" cy="3810492"/>
            </a:xfrm>
          </p:grpSpPr>
          <p:grpSp>
            <p:nvGrpSpPr>
              <p:cNvPr id="483" name="Group 482"/>
              <p:cNvGrpSpPr/>
              <p:nvPr/>
            </p:nvGrpSpPr>
            <p:grpSpPr>
              <a:xfrm rot="5400000">
                <a:off x="1999169" y="2387511"/>
                <a:ext cx="978209" cy="243008"/>
                <a:chOff x="5220661" y="3675707"/>
                <a:chExt cx="978209" cy="243008"/>
              </a:xfrm>
            </p:grpSpPr>
            <p:sp>
              <p:nvSpPr>
                <p:cNvPr id="528" name="Rectangle 527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b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pic>
              <p:nvPicPr>
                <p:cNvPr id="52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4" name="Group 483"/>
              <p:cNvGrpSpPr/>
              <p:nvPr/>
            </p:nvGrpSpPr>
            <p:grpSpPr>
              <a:xfrm rot="5400000">
                <a:off x="1994599" y="3808905"/>
                <a:ext cx="978209" cy="243008"/>
                <a:chOff x="5220661" y="3680277"/>
                <a:chExt cx="978209" cy="243008"/>
              </a:xfrm>
            </p:grpSpPr>
            <p:sp>
              <p:nvSpPr>
                <p:cNvPr id="507" name="Rectangle 506"/>
                <p:cNvSpPr/>
                <p:nvPr/>
              </p:nvSpPr>
              <p:spPr>
                <a:xfrm>
                  <a:off x="5220661" y="368027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b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pic>
              <p:nvPicPr>
                <p:cNvPr id="50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5" name="Group 484"/>
              <p:cNvGrpSpPr/>
              <p:nvPr/>
            </p:nvGrpSpPr>
            <p:grpSpPr>
              <a:xfrm rot="5400000">
                <a:off x="1990678" y="5219794"/>
                <a:ext cx="978209" cy="243008"/>
                <a:chOff x="5220661" y="3675707"/>
                <a:chExt cx="978209" cy="243008"/>
              </a:xfrm>
            </p:grpSpPr>
            <p:sp>
              <p:nvSpPr>
                <p:cNvPr id="486" name="Rectangle 485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b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pic>
              <p:nvPicPr>
                <p:cNvPr id="48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71" name="Cube 470"/>
            <p:cNvSpPr/>
            <p:nvPr/>
          </p:nvSpPr>
          <p:spPr>
            <a:xfrm rot="5400000" flipH="1">
              <a:off x="4207127" y="282940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7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4208668" y="2975732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3" name="Rectangle 83"/>
            <p:cNvSpPr/>
            <p:nvPr/>
          </p:nvSpPr>
          <p:spPr>
            <a:xfrm rot="5400000">
              <a:off x="4412375" y="2632705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4" name="Rectangle 83"/>
            <p:cNvSpPr/>
            <p:nvPr/>
          </p:nvSpPr>
          <p:spPr>
            <a:xfrm rot="5400000">
              <a:off x="4495241" y="3101823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5" name="Cube 474"/>
            <p:cNvSpPr/>
            <p:nvPr/>
          </p:nvSpPr>
          <p:spPr>
            <a:xfrm rot="5400000" flipH="1">
              <a:off x="4203206" y="3692743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7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4204747" y="3839067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7" name="Rectangle 83"/>
            <p:cNvSpPr/>
            <p:nvPr/>
          </p:nvSpPr>
          <p:spPr>
            <a:xfrm rot="5400000">
              <a:off x="4408454" y="3496040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8" name="Rectangle 83"/>
            <p:cNvSpPr/>
            <p:nvPr/>
          </p:nvSpPr>
          <p:spPr>
            <a:xfrm rot="5400000">
              <a:off x="4491320" y="3965158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9" name="Cube 478"/>
            <p:cNvSpPr/>
            <p:nvPr/>
          </p:nvSpPr>
          <p:spPr>
            <a:xfrm rot="5400000" flipH="1">
              <a:off x="4190085" y="4569439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8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4191626" y="4715763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1" name="Rectangle 83"/>
            <p:cNvSpPr/>
            <p:nvPr/>
          </p:nvSpPr>
          <p:spPr>
            <a:xfrm rot="5400000">
              <a:off x="4395333" y="4372736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2" name="Rectangle 83"/>
            <p:cNvSpPr/>
            <p:nvPr/>
          </p:nvSpPr>
          <p:spPr>
            <a:xfrm rot="5400000">
              <a:off x="4478199" y="4841854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8" name="Rectangle 557"/>
          <p:cNvSpPr/>
          <p:nvPr/>
        </p:nvSpPr>
        <p:spPr>
          <a:xfrm>
            <a:off x="2350129" y="1809254"/>
            <a:ext cx="4235870" cy="42693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b="0" dirty="0" smtClean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9" name="Rectangle 23"/>
          <p:cNvSpPr>
            <a:spLocks noChangeArrowheads="1"/>
          </p:cNvSpPr>
          <p:nvPr/>
        </p:nvSpPr>
        <p:spPr bwMode="auto">
          <a:xfrm>
            <a:off x="2298646" y="1801073"/>
            <a:ext cx="4419600" cy="41931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2400" b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60" name="Group 32"/>
          <p:cNvGrpSpPr/>
          <p:nvPr/>
        </p:nvGrpSpPr>
        <p:grpSpPr>
          <a:xfrm>
            <a:off x="2624792" y="2649400"/>
            <a:ext cx="3604331" cy="2504835"/>
            <a:chOff x="1040728" y="3511051"/>
            <a:chExt cx="2777155" cy="1642242"/>
          </a:xfrm>
          <a:effectLst/>
        </p:grpSpPr>
        <p:sp>
          <p:nvSpPr>
            <p:cNvPr id="561" name="Freeform 560"/>
            <p:cNvSpPr/>
            <p:nvPr/>
          </p:nvSpPr>
          <p:spPr>
            <a:xfrm>
              <a:off x="1040728" y="3511051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400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2" name="Freeform 561"/>
            <p:cNvSpPr/>
            <p:nvPr/>
          </p:nvSpPr>
          <p:spPr>
            <a:xfrm flipH="1" flipV="1">
              <a:off x="2411547" y="4311599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400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3" name="Freeform 562"/>
            <p:cNvSpPr/>
            <p:nvPr/>
          </p:nvSpPr>
          <p:spPr>
            <a:xfrm flipH="1">
              <a:off x="2433736" y="3534367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400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4" name="Freeform 563"/>
            <p:cNvSpPr/>
            <p:nvPr/>
          </p:nvSpPr>
          <p:spPr>
            <a:xfrm flipV="1">
              <a:off x="1062916" y="4334915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400" b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65" name="Rectangle 564"/>
          <p:cNvSpPr/>
          <p:nvPr/>
        </p:nvSpPr>
        <p:spPr>
          <a:xfrm>
            <a:off x="1246985" y="1826675"/>
            <a:ext cx="373586" cy="871258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b="0" dirty="0" smtClean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6" name="Rectangle 565"/>
          <p:cNvSpPr/>
          <p:nvPr/>
        </p:nvSpPr>
        <p:spPr>
          <a:xfrm>
            <a:off x="1246985" y="3241142"/>
            <a:ext cx="373586" cy="137612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b="0" dirty="0" smtClea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94" name="Group 593"/>
          <p:cNvGrpSpPr/>
          <p:nvPr/>
        </p:nvGrpSpPr>
        <p:grpSpPr>
          <a:xfrm>
            <a:off x="1611517" y="2027976"/>
            <a:ext cx="5721790" cy="3355235"/>
            <a:chOff x="1611517" y="2027976"/>
            <a:chExt cx="5721790" cy="3355235"/>
          </a:xfrm>
        </p:grpSpPr>
        <p:sp>
          <p:nvSpPr>
            <p:cNvPr id="595" name="Freeform 594"/>
            <p:cNvSpPr/>
            <p:nvPr/>
          </p:nvSpPr>
          <p:spPr>
            <a:xfrm>
              <a:off x="1611517" y="2027976"/>
              <a:ext cx="5703683" cy="905347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3683" h="905347">
                  <a:moveTo>
                    <a:pt x="0" y="905347"/>
                  </a:moveTo>
                  <a:cubicBezTo>
                    <a:pt x="490396" y="682028"/>
                    <a:pt x="980792" y="458709"/>
                    <a:pt x="1638677" y="416460"/>
                  </a:cubicBezTo>
                  <a:cubicBezTo>
                    <a:pt x="2296562" y="374210"/>
                    <a:pt x="3269810" y="721260"/>
                    <a:pt x="3947311" y="651850"/>
                  </a:cubicBezTo>
                  <a:cubicBezTo>
                    <a:pt x="4624812" y="582440"/>
                    <a:pt x="5164247" y="291220"/>
                    <a:pt x="5703683" y="0"/>
                  </a:cubicBezTo>
                </a:path>
              </a:pathLst>
            </a:custGeom>
            <a:noFill/>
            <a:ln w="50800">
              <a:solidFill>
                <a:srgbClr val="0033CC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6" name="Freeform 595"/>
            <p:cNvSpPr/>
            <p:nvPr/>
          </p:nvSpPr>
          <p:spPr>
            <a:xfrm>
              <a:off x="1623507" y="2847551"/>
              <a:ext cx="5685576" cy="2535660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905347"/>
                <a:gd name="connsiteX1" fmla="*/ 1457608 w 5703683"/>
                <a:gd name="connsiteY1" fmla="*/ 461727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1850177"/>
                <a:gd name="connsiteX1" fmla="*/ 1457608 w 5703683"/>
                <a:gd name="connsiteY1" fmla="*/ 461727 h 1850177"/>
                <a:gd name="connsiteX2" fmla="*/ 4119327 w 5703683"/>
                <a:gd name="connsiteY2" fmla="*/ 1846907 h 1850177"/>
                <a:gd name="connsiteX3" fmla="*/ 5703683 w 5703683"/>
                <a:gd name="connsiteY3" fmla="*/ 0 h 1850177"/>
                <a:gd name="connsiteX0" fmla="*/ 0 w 5685576"/>
                <a:gd name="connsiteY0" fmla="*/ 480764 h 2519073"/>
                <a:gd name="connsiteX1" fmla="*/ 1457608 w 5685576"/>
                <a:gd name="connsiteY1" fmla="*/ 37144 h 2519073"/>
                <a:gd name="connsiteX2" fmla="*/ 4119327 w 5685576"/>
                <a:gd name="connsiteY2" fmla="*/ 1422324 h 2519073"/>
                <a:gd name="connsiteX3" fmla="*/ 5685576 w 5685576"/>
                <a:gd name="connsiteY3" fmla="*/ 2463472 h 2519073"/>
                <a:gd name="connsiteX0" fmla="*/ 0 w 5685576"/>
                <a:gd name="connsiteY0" fmla="*/ 567479 h 3024924"/>
                <a:gd name="connsiteX1" fmla="*/ 1457608 w 5685576"/>
                <a:gd name="connsiteY1" fmla="*/ 123859 h 3024924"/>
                <a:gd name="connsiteX2" fmla="*/ 3259247 w 5685576"/>
                <a:gd name="connsiteY2" fmla="*/ 2858005 h 3024924"/>
                <a:gd name="connsiteX3" fmla="*/ 5685576 w 5685576"/>
                <a:gd name="connsiteY3" fmla="*/ 2550187 h 3024924"/>
                <a:gd name="connsiteX0" fmla="*/ 0 w 5685576"/>
                <a:gd name="connsiteY0" fmla="*/ 282401 h 2713327"/>
                <a:gd name="connsiteX1" fmla="*/ 1846907 w 5685576"/>
                <a:gd name="connsiteY1" fmla="*/ 200919 h 2713327"/>
                <a:gd name="connsiteX2" fmla="*/ 3259247 w 5685576"/>
                <a:gd name="connsiteY2" fmla="*/ 2572927 h 2713327"/>
                <a:gd name="connsiteX3" fmla="*/ 5685576 w 5685576"/>
                <a:gd name="connsiteY3" fmla="*/ 2265109 h 2713327"/>
                <a:gd name="connsiteX0" fmla="*/ 0 w 5685576"/>
                <a:gd name="connsiteY0" fmla="*/ 225344 h 2649653"/>
                <a:gd name="connsiteX1" fmla="*/ 1819746 w 5685576"/>
                <a:gd name="connsiteY1" fmla="*/ 234397 h 2649653"/>
                <a:gd name="connsiteX2" fmla="*/ 3259247 w 5685576"/>
                <a:gd name="connsiteY2" fmla="*/ 2515870 h 2649653"/>
                <a:gd name="connsiteX3" fmla="*/ 5685576 w 5685576"/>
                <a:gd name="connsiteY3" fmla="*/ 2208052 h 2649653"/>
                <a:gd name="connsiteX0" fmla="*/ 0 w 5685576"/>
                <a:gd name="connsiteY0" fmla="*/ 368203 h 2792512"/>
                <a:gd name="connsiteX1" fmla="*/ 1819746 w 5685576"/>
                <a:gd name="connsiteY1" fmla="*/ 377256 h 2792512"/>
                <a:gd name="connsiteX2" fmla="*/ 3259247 w 5685576"/>
                <a:gd name="connsiteY2" fmla="*/ 2658729 h 2792512"/>
                <a:gd name="connsiteX3" fmla="*/ 5685576 w 5685576"/>
                <a:gd name="connsiteY3" fmla="*/ 2350911 h 2792512"/>
                <a:gd name="connsiteX0" fmla="*/ 0 w 5685576"/>
                <a:gd name="connsiteY0" fmla="*/ 368203 h 2959225"/>
                <a:gd name="connsiteX1" fmla="*/ 1819746 w 5685576"/>
                <a:gd name="connsiteY1" fmla="*/ 377256 h 2959225"/>
                <a:gd name="connsiteX2" fmla="*/ 3259247 w 5685576"/>
                <a:gd name="connsiteY2" fmla="*/ 2658729 h 2959225"/>
                <a:gd name="connsiteX3" fmla="*/ 5685576 w 5685576"/>
                <a:gd name="connsiteY3" fmla="*/ 2744186 h 2959225"/>
                <a:gd name="connsiteX0" fmla="*/ 0 w 5685576"/>
                <a:gd name="connsiteY0" fmla="*/ 368203 h 2851073"/>
                <a:gd name="connsiteX1" fmla="*/ 1819746 w 5685576"/>
                <a:gd name="connsiteY1" fmla="*/ 377256 h 2851073"/>
                <a:gd name="connsiteX2" fmla="*/ 3259247 w 5685576"/>
                <a:gd name="connsiteY2" fmla="*/ 2658729 h 2851073"/>
                <a:gd name="connsiteX3" fmla="*/ 5685576 w 5685576"/>
                <a:gd name="connsiteY3" fmla="*/ 2744186 h 2851073"/>
                <a:gd name="connsiteX0" fmla="*/ 0 w 5685576"/>
                <a:gd name="connsiteY0" fmla="*/ 211946 h 2589264"/>
                <a:gd name="connsiteX1" fmla="*/ 1819746 w 5685576"/>
                <a:gd name="connsiteY1" fmla="*/ 220999 h 2589264"/>
                <a:gd name="connsiteX2" fmla="*/ 3114392 w 5685576"/>
                <a:gd name="connsiteY2" fmla="*/ 2305835 h 2589264"/>
                <a:gd name="connsiteX3" fmla="*/ 5685576 w 5685576"/>
                <a:gd name="connsiteY3" fmla="*/ 2587929 h 2589264"/>
                <a:gd name="connsiteX0" fmla="*/ 0 w 5685576"/>
                <a:gd name="connsiteY0" fmla="*/ 211946 h 2591669"/>
                <a:gd name="connsiteX1" fmla="*/ 1819746 w 5685576"/>
                <a:gd name="connsiteY1" fmla="*/ 220999 h 2591669"/>
                <a:gd name="connsiteX2" fmla="*/ 3114392 w 5685576"/>
                <a:gd name="connsiteY2" fmla="*/ 2305835 h 2591669"/>
                <a:gd name="connsiteX3" fmla="*/ 5685576 w 5685576"/>
                <a:gd name="connsiteY3" fmla="*/ 2587929 h 2591669"/>
                <a:gd name="connsiteX0" fmla="*/ 0 w 5685576"/>
                <a:gd name="connsiteY0" fmla="*/ 211946 h 2596828"/>
                <a:gd name="connsiteX1" fmla="*/ 1819746 w 5685576"/>
                <a:gd name="connsiteY1" fmla="*/ 220999 h 2596828"/>
                <a:gd name="connsiteX2" fmla="*/ 3114392 w 5685576"/>
                <a:gd name="connsiteY2" fmla="*/ 2305835 h 2596828"/>
                <a:gd name="connsiteX3" fmla="*/ 5685576 w 5685576"/>
                <a:gd name="connsiteY3" fmla="*/ 2587929 h 2596828"/>
                <a:gd name="connsiteX0" fmla="*/ 0 w 5685576"/>
                <a:gd name="connsiteY0" fmla="*/ 201983 h 2578529"/>
                <a:gd name="connsiteX1" fmla="*/ 1855960 w 5685576"/>
                <a:gd name="connsiteY1" fmla="*/ 228912 h 2578529"/>
                <a:gd name="connsiteX2" fmla="*/ 3114392 w 5685576"/>
                <a:gd name="connsiteY2" fmla="*/ 2295872 h 2578529"/>
                <a:gd name="connsiteX3" fmla="*/ 5685576 w 5685576"/>
                <a:gd name="connsiteY3" fmla="*/ 2577966 h 2578529"/>
                <a:gd name="connsiteX0" fmla="*/ 0 w 5685576"/>
                <a:gd name="connsiteY0" fmla="*/ 286934 h 2663481"/>
                <a:gd name="connsiteX1" fmla="*/ 1855960 w 5685576"/>
                <a:gd name="connsiteY1" fmla="*/ 313863 h 2663481"/>
                <a:gd name="connsiteX2" fmla="*/ 3114392 w 5685576"/>
                <a:gd name="connsiteY2" fmla="*/ 2380823 h 2663481"/>
                <a:gd name="connsiteX3" fmla="*/ 5685576 w 5685576"/>
                <a:gd name="connsiteY3" fmla="*/ 2662917 h 2663481"/>
                <a:gd name="connsiteX0" fmla="*/ 0 w 5685576"/>
                <a:gd name="connsiteY0" fmla="*/ 245625 h 2622172"/>
                <a:gd name="connsiteX1" fmla="*/ 1855960 w 5685576"/>
                <a:gd name="connsiteY1" fmla="*/ 272554 h 2622172"/>
                <a:gd name="connsiteX2" fmla="*/ 3114392 w 5685576"/>
                <a:gd name="connsiteY2" fmla="*/ 2339514 h 2622172"/>
                <a:gd name="connsiteX3" fmla="*/ 5685576 w 5685576"/>
                <a:gd name="connsiteY3" fmla="*/ 2621608 h 2622172"/>
                <a:gd name="connsiteX0" fmla="*/ 0 w 5685576"/>
                <a:gd name="connsiteY0" fmla="*/ 200214 h 2576198"/>
                <a:gd name="connsiteX1" fmla="*/ 1855960 w 5685576"/>
                <a:gd name="connsiteY1" fmla="*/ 227143 h 2576198"/>
                <a:gd name="connsiteX2" fmla="*/ 3268301 w 5685576"/>
                <a:gd name="connsiteY2" fmla="*/ 2267290 h 2576198"/>
                <a:gd name="connsiteX3" fmla="*/ 5685576 w 5685576"/>
                <a:gd name="connsiteY3" fmla="*/ 2576197 h 2576198"/>
                <a:gd name="connsiteX0" fmla="*/ 0 w 5685576"/>
                <a:gd name="connsiteY0" fmla="*/ 85675 h 2461658"/>
                <a:gd name="connsiteX1" fmla="*/ 1982709 w 5685576"/>
                <a:gd name="connsiteY1" fmla="*/ 452251 h 2461658"/>
                <a:gd name="connsiteX2" fmla="*/ 3268301 w 5685576"/>
                <a:gd name="connsiteY2" fmla="*/ 2152751 h 2461658"/>
                <a:gd name="connsiteX3" fmla="*/ 5685576 w 5685576"/>
                <a:gd name="connsiteY3" fmla="*/ 2461658 h 2461658"/>
                <a:gd name="connsiteX0" fmla="*/ 0 w 5685576"/>
                <a:gd name="connsiteY0" fmla="*/ 127357 h 2503340"/>
                <a:gd name="connsiteX1" fmla="*/ 1982709 w 5685576"/>
                <a:gd name="connsiteY1" fmla="*/ 493933 h 2503340"/>
                <a:gd name="connsiteX2" fmla="*/ 3268301 w 5685576"/>
                <a:gd name="connsiteY2" fmla="*/ 2194433 h 2503340"/>
                <a:gd name="connsiteX3" fmla="*/ 5685576 w 5685576"/>
                <a:gd name="connsiteY3" fmla="*/ 2503340 h 250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5576" h="2503340">
                  <a:moveTo>
                    <a:pt x="0" y="127357"/>
                  </a:moveTo>
                  <a:cubicBezTo>
                    <a:pt x="490396" y="-95962"/>
                    <a:pt x="1419885" y="-56156"/>
                    <a:pt x="1982709" y="493933"/>
                  </a:cubicBezTo>
                  <a:cubicBezTo>
                    <a:pt x="2545533" y="1044022"/>
                    <a:pt x="2651157" y="1859532"/>
                    <a:pt x="3268301" y="2194433"/>
                  </a:cubicBezTo>
                  <a:cubicBezTo>
                    <a:pt x="3885445" y="2529334"/>
                    <a:pt x="5046551" y="2472790"/>
                    <a:pt x="5685576" y="2503340"/>
                  </a:cubicBezTo>
                </a:path>
              </a:pathLst>
            </a:custGeom>
            <a:noFill/>
            <a:ln w="50800">
              <a:solidFill>
                <a:srgbClr val="0033CC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7" name="Freeform 596"/>
            <p:cNvSpPr/>
            <p:nvPr/>
          </p:nvSpPr>
          <p:spPr>
            <a:xfrm>
              <a:off x="1629624" y="2618263"/>
              <a:ext cx="5703683" cy="1763614"/>
            </a:xfrm>
            <a:custGeom>
              <a:avLst/>
              <a:gdLst>
                <a:gd name="connsiteX0" fmla="*/ 0 w 5703683"/>
                <a:gd name="connsiteY0" fmla="*/ 318010 h 1757511"/>
                <a:gd name="connsiteX1" fmla="*/ 688063 w 5703683"/>
                <a:gd name="connsiteY1" fmla="*/ 37353 h 1757511"/>
                <a:gd name="connsiteX2" fmla="*/ 1385180 w 5703683"/>
                <a:gd name="connsiteY2" fmla="*/ 46406 h 1757511"/>
                <a:gd name="connsiteX3" fmla="*/ 2806574 w 5703683"/>
                <a:gd name="connsiteY3" fmla="*/ 435705 h 1757511"/>
                <a:gd name="connsiteX4" fmla="*/ 3974471 w 5703683"/>
                <a:gd name="connsiteY4" fmla="*/ 1187143 h 1757511"/>
                <a:gd name="connsiteX5" fmla="*/ 4970352 w 5703683"/>
                <a:gd name="connsiteY5" fmla="*/ 1413480 h 1757511"/>
                <a:gd name="connsiteX6" fmla="*/ 5703683 w 5703683"/>
                <a:gd name="connsiteY6" fmla="*/ 1757511 h 1757511"/>
                <a:gd name="connsiteX0" fmla="*/ 0 w 5703683"/>
                <a:gd name="connsiteY0" fmla="*/ 318010 h 1757511"/>
                <a:gd name="connsiteX1" fmla="*/ 688063 w 5703683"/>
                <a:gd name="connsiteY1" fmla="*/ 37353 h 1757511"/>
                <a:gd name="connsiteX2" fmla="*/ 1385180 w 5703683"/>
                <a:gd name="connsiteY2" fmla="*/ 46406 h 1757511"/>
                <a:gd name="connsiteX3" fmla="*/ 2806574 w 5703683"/>
                <a:gd name="connsiteY3" fmla="*/ 435705 h 1757511"/>
                <a:gd name="connsiteX4" fmla="*/ 3938257 w 5703683"/>
                <a:gd name="connsiteY4" fmla="*/ 987967 h 1757511"/>
                <a:gd name="connsiteX5" fmla="*/ 4970352 w 5703683"/>
                <a:gd name="connsiteY5" fmla="*/ 1413480 h 1757511"/>
                <a:gd name="connsiteX6" fmla="*/ 5703683 w 5703683"/>
                <a:gd name="connsiteY6" fmla="*/ 1757511 h 1757511"/>
                <a:gd name="connsiteX0" fmla="*/ 0 w 5703683"/>
                <a:gd name="connsiteY0" fmla="*/ 318010 h 1757511"/>
                <a:gd name="connsiteX1" fmla="*/ 688063 w 5703683"/>
                <a:gd name="connsiteY1" fmla="*/ 37353 h 1757511"/>
                <a:gd name="connsiteX2" fmla="*/ 1385180 w 5703683"/>
                <a:gd name="connsiteY2" fmla="*/ 46406 h 1757511"/>
                <a:gd name="connsiteX3" fmla="*/ 2806574 w 5703683"/>
                <a:gd name="connsiteY3" fmla="*/ 435705 h 1757511"/>
                <a:gd name="connsiteX4" fmla="*/ 4970352 w 5703683"/>
                <a:gd name="connsiteY4" fmla="*/ 1413480 h 1757511"/>
                <a:gd name="connsiteX5" fmla="*/ 5703683 w 5703683"/>
                <a:gd name="connsiteY5" fmla="*/ 1757511 h 1757511"/>
                <a:gd name="connsiteX0" fmla="*/ 0 w 5703683"/>
                <a:gd name="connsiteY0" fmla="*/ 317439 h 1756940"/>
                <a:gd name="connsiteX1" fmla="*/ 688063 w 5703683"/>
                <a:gd name="connsiteY1" fmla="*/ 36782 h 1756940"/>
                <a:gd name="connsiteX2" fmla="*/ 1385180 w 5703683"/>
                <a:gd name="connsiteY2" fmla="*/ 45835 h 1756940"/>
                <a:gd name="connsiteX3" fmla="*/ 3213980 w 5703683"/>
                <a:gd name="connsiteY3" fmla="*/ 426081 h 1756940"/>
                <a:gd name="connsiteX4" fmla="*/ 4970352 w 5703683"/>
                <a:gd name="connsiteY4" fmla="*/ 1412909 h 1756940"/>
                <a:gd name="connsiteX5" fmla="*/ 5703683 w 5703683"/>
                <a:gd name="connsiteY5" fmla="*/ 1756940 h 1756940"/>
                <a:gd name="connsiteX0" fmla="*/ 0 w 5703683"/>
                <a:gd name="connsiteY0" fmla="*/ 300808 h 1740309"/>
                <a:gd name="connsiteX1" fmla="*/ 688063 w 5703683"/>
                <a:gd name="connsiteY1" fmla="*/ 20151 h 1740309"/>
                <a:gd name="connsiteX2" fmla="*/ 1883121 w 5703683"/>
                <a:gd name="connsiteY2" fmla="*/ 65418 h 1740309"/>
                <a:gd name="connsiteX3" fmla="*/ 3213980 w 5703683"/>
                <a:gd name="connsiteY3" fmla="*/ 409450 h 1740309"/>
                <a:gd name="connsiteX4" fmla="*/ 4970352 w 5703683"/>
                <a:gd name="connsiteY4" fmla="*/ 1396278 h 1740309"/>
                <a:gd name="connsiteX5" fmla="*/ 5703683 w 5703683"/>
                <a:gd name="connsiteY5" fmla="*/ 1740309 h 1740309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4970352 w 5703683"/>
                <a:gd name="connsiteY4" fmla="*/ 1406181 h 1750212"/>
                <a:gd name="connsiteX5" fmla="*/ 5703683 w 5703683"/>
                <a:gd name="connsiteY5" fmla="*/ 1750212 h 1750212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4970352 w 5703683"/>
                <a:gd name="connsiteY4" fmla="*/ 1406181 h 1750212"/>
                <a:gd name="connsiteX5" fmla="*/ 5703683 w 5703683"/>
                <a:gd name="connsiteY5" fmla="*/ 1750212 h 1750212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4970352 w 5703683"/>
                <a:gd name="connsiteY4" fmla="*/ 1406181 h 1750212"/>
                <a:gd name="connsiteX5" fmla="*/ 5703683 w 5703683"/>
                <a:gd name="connsiteY5" fmla="*/ 1750212 h 1750212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5703683 w 5703683"/>
                <a:gd name="connsiteY4" fmla="*/ 1750212 h 1750212"/>
                <a:gd name="connsiteX0" fmla="*/ 0 w 5703683"/>
                <a:gd name="connsiteY0" fmla="*/ 336666 h 1776167"/>
                <a:gd name="connsiteX1" fmla="*/ 1041148 w 5703683"/>
                <a:gd name="connsiteY1" fmla="*/ 19795 h 1776167"/>
                <a:gd name="connsiteX2" fmla="*/ 1883121 w 5703683"/>
                <a:gd name="connsiteY2" fmla="*/ 101276 h 1776167"/>
                <a:gd name="connsiteX3" fmla="*/ 3503691 w 5703683"/>
                <a:gd name="connsiteY3" fmla="*/ 653538 h 1776167"/>
                <a:gd name="connsiteX4" fmla="*/ 5703683 w 5703683"/>
                <a:gd name="connsiteY4" fmla="*/ 1776167 h 1776167"/>
                <a:gd name="connsiteX0" fmla="*/ 0 w 5703683"/>
                <a:gd name="connsiteY0" fmla="*/ 320154 h 1759655"/>
                <a:gd name="connsiteX1" fmla="*/ 1041148 w 5703683"/>
                <a:gd name="connsiteY1" fmla="*/ 3283 h 1759655"/>
                <a:gd name="connsiteX2" fmla="*/ 2372008 w 5703683"/>
                <a:gd name="connsiteY2" fmla="*/ 184352 h 1759655"/>
                <a:gd name="connsiteX3" fmla="*/ 3503691 w 5703683"/>
                <a:gd name="connsiteY3" fmla="*/ 637026 h 1759655"/>
                <a:gd name="connsiteX4" fmla="*/ 5703683 w 5703683"/>
                <a:gd name="connsiteY4" fmla="*/ 1759655 h 1759655"/>
                <a:gd name="connsiteX0" fmla="*/ 0 w 5703683"/>
                <a:gd name="connsiteY0" fmla="*/ 324113 h 1763614"/>
                <a:gd name="connsiteX1" fmla="*/ 1041148 w 5703683"/>
                <a:gd name="connsiteY1" fmla="*/ 7242 h 1763614"/>
                <a:gd name="connsiteX2" fmla="*/ 2372008 w 5703683"/>
                <a:gd name="connsiteY2" fmla="*/ 188311 h 1763614"/>
                <a:gd name="connsiteX3" fmla="*/ 4372824 w 5703683"/>
                <a:gd name="connsiteY3" fmla="*/ 1093658 h 1763614"/>
                <a:gd name="connsiteX4" fmla="*/ 5703683 w 5703683"/>
                <a:gd name="connsiteY4" fmla="*/ 1763614 h 176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3683" h="1763614">
                  <a:moveTo>
                    <a:pt x="0" y="324113"/>
                  </a:moveTo>
                  <a:cubicBezTo>
                    <a:pt x="228600" y="206418"/>
                    <a:pt x="645813" y="29876"/>
                    <a:pt x="1041148" y="7242"/>
                  </a:cubicBezTo>
                  <a:cubicBezTo>
                    <a:pt x="1436483" y="-15392"/>
                    <a:pt x="1816729" y="7242"/>
                    <a:pt x="2372008" y="188311"/>
                  </a:cubicBezTo>
                  <a:cubicBezTo>
                    <a:pt x="2927287" y="369380"/>
                    <a:pt x="3817545" y="831107"/>
                    <a:pt x="4372824" y="1093658"/>
                  </a:cubicBezTo>
                  <a:cubicBezTo>
                    <a:pt x="4928103" y="1356209"/>
                    <a:pt x="5245351" y="1529733"/>
                    <a:pt x="5703683" y="1763614"/>
                  </a:cubicBezTo>
                </a:path>
              </a:pathLst>
            </a:custGeom>
            <a:noFill/>
            <a:ln w="50800">
              <a:solidFill>
                <a:srgbClr val="0033CC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19" name="Rectangle 618"/>
          <p:cNvSpPr/>
          <p:nvPr/>
        </p:nvSpPr>
        <p:spPr>
          <a:xfrm>
            <a:off x="1237931" y="5168586"/>
            <a:ext cx="373586" cy="891219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b="0" dirty="0" smtClean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0" name="Rectangle 619"/>
          <p:cNvSpPr/>
          <p:nvPr/>
        </p:nvSpPr>
        <p:spPr>
          <a:xfrm>
            <a:off x="1236422" y="4644428"/>
            <a:ext cx="373586" cy="506994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b="0" dirty="0" smtClea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21" name="Group 620"/>
          <p:cNvGrpSpPr/>
          <p:nvPr/>
        </p:nvGrpSpPr>
        <p:grpSpPr>
          <a:xfrm>
            <a:off x="1631051" y="2108020"/>
            <a:ext cx="5696980" cy="3576992"/>
            <a:chOff x="1631051" y="2108020"/>
            <a:chExt cx="5696980" cy="3576992"/>
          </a:xfrm>
        </p:grpSpPr>
        <p:sp>
          <p:nvSpPr>
            <p:cNvPr id="622" name="Freeform 621"/>
            <p:cNvSpPr/>
            <p:nvPr/>
          </p:nvSpPr>
          <p:spPr>
            <a:xfrm>
              <a:off x="1631051" y="2108020"/>
              <a:ext cx="5631256" cy="3278038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905347"/>
                <a:gd name="connsiteX1" fmla="*/ 1457608 w 5703683"/>
                <a:gd name="connsiteY1" fmla="*/ 461727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1850177"/>
                <a:gd name="connsiteX1" fmla="*/ 1457608 w 5703683"/>
                <a:gd name="connsiteY1" fmla="*/ 461727 h 1850177"/>
                <a:gd name="connsiteX2" fmla="*/ 4119327 w 5703683"/>
                <a:gd name="connsiteY2" fmla="*/ 1846907 h 1850177"/>
                <a:gd name="connsiteX3" fmla="*/ 5703683 w 5703683"/>
                <a:gd name="connsiteY3" fmla="*/ 0 h 1850177"/>
                <a:gd name="connsiteX0" fmla="*/ 0 w 5685576"/>
                <a:gd name="connsiteY0" fmla="*/ 480764 h 2519073"/>
                <a:gd name="connsiteX1" fmla="*/ 1457608 w 5685576"/>
                <a:gd name="connsiteY1" fmla="*/ 37144 h 2519073"/>
                <a:gd name="connsiteX2" fmla="*/ 4119327 w 5685576"/>
                <a:gd name="connsiteY2" fmla="*/ 1422324 h 2519073"/>
                <a:gd name="connsiteX3" fmla="*/ 5685576 w 5685576"/>
                <a:gd name="connsiteY3" fmla="*/ 2463472 h 2519073"/>
                <a:gd name="connsiteX0" fmla="*/ 0 w 5685576"/>
                <a:gd name="connsiteY0" fmla="*/ 567479 h 3024924"/>
                <a:gd name="connsiteX1" fmla="*/ 1457608 w 5685576"/>
                <a:gd name="connsiteY1" fmla="*/ 123859 h 3024924"/>
                <a:gd name="connsiteX2" fmla="*/ 3259247 w 5685576"/>
                <a:gd name="connsiteY2" fmla="*/ 2858005 h 3024924"/>
                <a:gd name="connsiteX3" fmla="*/ 5685576 w 5685576"/>
                <a:gd name="connsiteY3" fmla="*/ 2550187 h 3024924"/>
                <a:gd name="connsiteX0" fmla="*/ 0 w 5685576"/>
                <a:gd name="connsiteY0" fmla="*/ 282401 h 2713327"/>
                <a:gd name="connsiteX1" fmla="*/ 1846907 w 5685576"/>
                <a:gd name="connsiteY1" fmla="*/ 200919 h 2713327"/>
                <a:gd name="connsiteX2" fmla="*/ 3259247 w 5685576"/>
                <a:gd name="connsiteY2" fmla="*/ 2572927 h 2713327"/>
                <a:gd name="connsiteX3" fmla="*/ 5685576 w 5685576"/>
                <a:gd name="connsiteY3" fmla="*/ 2265109 h 2713327"/>
                <a:gd name="connsiteX0" fmla="*/ 0 w 5685576"/>
                <a:gd name="connsiteY0" fmla="*/ 225344 h 2649653"/>
                <a:gd name="connsiteX1" fmla="*/ 1819746 w 5685576"/>
                <a:gd name="connsiteY1" fmla="*/ 234397 h 2649653"/>
                <a:gd name="connsiteX2" fmla="*/ 3259247 w 5685576"/>
                <a:gd name="connsiteY2" fmla="*/ 2515870 h 2649653"/>
                <a:gd name="connsiteX3" fmla="*/ 5685576 w 5685576"/>
                <a:gd name="connsiteY3" fmla="*/ 2208052 h 2649653"/>
                <a:gd name="connsiteX0" fmla="*/ 0 w 5685576"/>
                <a:gd name="connsiteY0" fmla="*/ 368203 h 2792512"/>
                <a:gd name="connsiteX1" fmla="*/ 1819746 w 5685576"/>
                <a:gd name="connsiteY1" fmla="*/ 377256 h 2792512"/>
                <a:gd name="connsiteX2" fmla="*/ 3259247 w 5685576"/>
                <a:gd name="connsiteY2" fmla="*/ 2658729 h 2792512"/>
                <a:gd name="connsiteX3" fmla="*/ 5685576 w 5685576"/>
                <a:gd name="connsiteY3" fmla="*/ 2350911 h 2792512"/>
                <a:gd name="connsiteX0" fmla="*/ 0 w 5685576"/>
                <a:gd name="connsiteY0" fmla="*/ 368203 h 2959225"/>
                <a:gd name="connsiteX1" fmla="*/ 1819746 w 5685576"/>
                <a:gd name="connsiteY1" fmla="*/ 377256 h 2959225"/>
                <a:gd name="connsiteX2" fmla="*/ 3259247 w 5685576"/>
                <a:gd name="connsiteY2" fmla="*/ 2658729 h 2959225"/>
                <a:gd name="connsiteX3" fmla="*/ 5685576 w 5685576"/>
                <a:gd name="connsiteY3" fmla="*/ 2744186 h 2959225"/>
                <a:gd name="connsiteX0" fmla="*/ 0 w 5685576"/>
                <a:gd name="connsiteY0" fmla="*/ 368203 h 2851073"/>
                <a:gd name="connsiteX1" fmla="*/ 1819746 w 5685576"/>
                <a:gd name="connsiteY1" fmla="*/ 377256 h 2851073"/>
                <a:gd name="connsiteX2" fmla="*/ 3259247 w 5685576"/>
                <a:gd name="connsiteY2" fmla="*/ 2658729 h 2851073"/>
                <a:gd name="connsiteX3" fmla="*/ 5685576 w 5685576"/>
                <a:gd name="connsiteY3" fmla="*/ 2744186 h 2851073"/>
                <a:gd name="connsiteX0" fmla="*/ 0 w 5685576"/>
                <a:gd name="connsiteY0" fmla="*/ 211946 h 2589264"/>
                <a:gd name="connsiteX1" fmla="*/ 1819746 w 5685576"/>
                <a:gd name="connsiteY1" fmla="*/ 220999 h 2589264"/>
                <a:gd name="connsiteX2" fmla="*/ 3114392 w 5685576"/>
                <a:gd name="connsiteY2" fmla="*/ 2305835 h 2589264"/>
                <a:gd name="connsiteX3" fmla="*/ 5685576 w 5685576"/>
                <a:gd name="connsiteY3" fmla="*/ 2587929 h 2589264"/>
                <a:gd name="connsiteX0" fmla="*/ 0 w 5685576"/>
                <a:gd name="connsiteY0" fmla="*/ 211946 h 2591669"/>
                <a:gd name="connsiteX1" fmla="*/ 1819746 w 5685576"/>
                <a:gd name="connsiteY1" fmla="*/ 220999 h 2591669"/>
                <a:gd name="connsiteX2" fmla="*/ 3114392 w 5685576"/>
                <a:gd name="connsiteY2" fmla="*/ 2305835 h 2591669"/>
                <a:gd name="connsiteX3" fmla="*/ 5685576 w 5685576"/>
                <a:gd name="connsiteY3" fmla="*/ 2587929 h 2591669"/>
                <a:gd name="connsiteX0" fmla="*/ 0 w 5685576"/>
                <a:gd name="connsiteY0" fmla="*/ 211946 h 2596828"/>
                <a:gd name="connsiteX1" fmla="*/ 1819746 w 5685576"/>
                <a:gd name="connsiteY1" fmla="*/ 220999 h 2596828"/>
                <a:gd name="connsiteX2" fmla="*/ 3114392 w 5685576"/>
                <a:gd name="connsiteY2" fmla="*/ 2305835 h 2596828"/>
                <a:gd name="connsiteX3" fmla="*/ 5685576 w 5685576"/>
                <a:gd name="connsiteY3" fmla="*/ 2587929 h 2596828"/>
                <a:gd name="connsiteX0" fmla="*/ 0 w 5685576"/>
                <a:gd name="connsiteY0" fmla="*/ 201983 h 2578529"/>
                <a:gd name="connsiteX1" fmla="*/ 1855960 w 5685576"/>
                <a:gd name="connsiteY1" fmla="*/ 228912 h 2578529"/>
                <a:gd name="connsiteX2" fmla="*/ 3114392 w 5685576"/>
                <a:gd name="connsiteY2" fmla="*/ 2295872 h 2578529"/>
                <a:gd name="connsiteX3" fmla="*/ 5685576 w 5685576"/>
                <a:gd name="connsiteY3" fmla="*/ 2577966 h 2578529"/>
                <a:gd name="connsiteX0" fmla="*/ 0 w 5685576"/>
                <a:gd name="connsiteY0" fmla="*/ 286934 h 2663481"/>
                <a:gd name="connsiteX1" fmla="*/ 1855960 w 5685576"/>
                <a:gd name="connsiteY1" fmla="*/ 313863 h 2663481"/>
                <a:gd name="connsiteX2" fmla="*/ 3114392 w 5685576"/>
                <a:gd name="connsiteY2" fmla="*/ 2380823 h 2663481"/>
                <a:gd name="connsiteX3" fmla="*/ 5685576 w 5685576"/>
                <a:gd name="connsiteY3" fmla="*/ 2662917 h 2663481"/>
                <a:gd name="connsiteX0" fmla="*/ 0 w 5685576"/>
                <a:gd name="connsiteY0" fmla="*/ 245625 h 2622172"/>
                <a:gd name="connsiteX1" fmla="*/ 1855960 w 5685576"/>
                <a:gd name="connsiteY1" fmla="*/ 272554 h 2622172"/>
                <a:gd name="connsiteX2" fmla="*/ 3114392 w 5685576"/>
                <a:gd name="connsiteY2" fmla="*/ 2339514 h 2622172"/>
                <a:gd name="connsiteX3" fmla="*/ 5685576 w 5685576"/>
                <a:gd name="connsiteY3" fmla="*/ 2621608 h 2622172"/>
                <a:gd name="connsiteX0" fmla="*/ 0 w 5685576"/>
                <a:gd name="connsiteY0" fmla="*/ 200214 h 2576198"/>
                <a:gd name="connsiteX1" fmla="*/ 1855960 w 5685576"/>
                <a:gd name="connsiteY1" fmla="*/ 227143 h 2576198"/>
                <a:gd name="connsiteX2" fmla="*/ 3268301 w 5685576"/>
                <a:gd name="connsiteY2" fmla="*/ 2267290 h 2576198"/>
                <a:gd name="connsiteX3" fmla="*/ 5685576 w 5685576"/>
                <a:gd name="connsiteY3" fmla="*/ 2576197 h 2576198"/>
                <a:gd name="connsiteX0" fmla="*/ 0 w 5685576"/>
                <a:gd name="connsiteY0" fmla="*/ 85675 h 2461658"/>
                <a:gd name="connsiteX1" fmla="*/ 1982709 w 5685576"/>
                <a:gd name="connsiteY1" fmla="*/ 452251 h 2461658"/>
                <a:gd name="connsiteX2" fmla="*/ 3268301 w 5685576"/>
                <a:gd name="connsiteY2" fmla="*/ 2152751 h 2461658"/>
                <a:gd name="connsiteX3" fmla="*/ 5685576 w 5685576"/>
                <a:gd name="connsiteY3" fmla="*/ 2461658 h 2461658"/>
                <a:gd name="connsiteX0" fmla="*/ 0 w 5685576"/>
                <a:gd name="connsiteY0" fmla="*/ 127357 h 2503340"/>
                <a:gd name="connsiteX1" fmla="*/ 1982709 w 5685576"/>
                <a:gd name="connsiteY1" fmla="*/ 493933 h 2503340"/>
                <a:gd name="connsiteX2" fmla="*/ 3268301 w 5685576"/>
                <a:gd name="connsiteY2" fmla="*/ 2194433 h 2503340"/>
                <a:gd name="connsiteX3" fmla="*/ 5685576 w 5685576"/>
                <a:gd name="connsiteY3" fmla="*/ 2503340 h 2503340"/>
                <a:gd name="connsiteX0" fmla="*/ 0 w 5839485"/>
                <a:gd name="connsiteY0" fmla="*/ 87023 h 2454068"/>
                <a:gd name="connsiteX1" fmla="*/ 2136618 w 5839485"/>
                <a:gd name="connsiteY1" fmla="*/ 444661 h 2454068"/>
                <a:gd name="connsiteX2" fmla="*/ 3422210 w 5839485"/>
                <a:gd name="connsiteY2" fmla="*/ 2145161 h 2454068"/>
                <a:gd name="connsiteX3" fmla="*/ 5839485 w 5839485"/>
                <a:gd name="connsiteY3" fmla="*/ 2454068 h 2454068"/>
                <a:gd name="connsiteX0" fmla="*/ 0 w 5839485"/>
                <a:gd name="connsiteY0" fmla="*/ 470153 h 2845611"/>
                <a:gd name="connsiteX1" fmla="*/ 1692998 w 5839485"/>
                <a:gd name="connsiteY1" fmla="*/ 121684 h 2845611"/>
                <a:gd name="connsiteX2" fmla="*/ 3422210 w 5839485"/>
                <a:gd name="connsiteY2" fmla="*/ 2528291 h 2845611"/>
                <a:gd name="connsiteX3" fmla="*/ 5839485 w 5839485"/>
                <a:gd name="connsiteY3" fmla="*/ 2837198 h 2845611"/>
                <a:gd name="connsiteX0" fmla="*/ 0 w 5667470"/>
                <a:gd name="connsiteY0" fmla="*/ 2280923 h 4368875"/>
                <a:gd name="connsiteX1" fmla="*/ 1692998 w 5667470"/>
                <a:gd name="connsiteY1" fmla="*/ 1932454 h 4368875"/>
                <a:gd name="connsiteX2" fmla="*/ 3422210 w 5667470"/>
                <a:gd name="connsiteY2" fmla="*/ 4339061 h 4368875"/>
                <a:gd name="connsiteX3" fmla="*/ 5667470 w 5667470"/>
                <a:gd name="connsiteY3" fmla="*/ 172 h 4368875"/>
                <a:gd name="connsiteX0" fmla="*/ 0 w 5667470"/>
                <a:gd name="connsiteY0" fmla="*/ 2281396 h 2281396"/>
                <a:gd name="connsiteX1" fmla="*/ 1692998 w 5667470"/>
                <a:gd name="connsiteY1" fmla="*/ 1932927 h 2281396"/>
                <a:gd name="connsiteX2" fmla="*/ 3168713 w 5667470"/>
                <a:gd name="connsiteY2" fmla="*/ 1354218 h 2281396"/>
                <a:gd name="connsiteX3" fmla="*/ 5667470 w 5667470"/>
                <a:gd name="connsiteY3" fmla="*/ 645 h 2281396"/>
                <a:gd name="connsiteX0" fmla="*/ 0 w 5667470"/>
                <a:gd name="connsiteY0" fmla="*/ 2281361 h 2281361"/>
                <a:gd name="connsiteX1" fmla="*/ 1611517 w 5667470"/>
                <a:gd name="connsiteY1" fmla="*/ 1539617 h 2281361"/>
                <a:gd name="connsiteX2" fmla="*/ 3168713 w 5667470"/>
                <a:gd name="connsiteY2" fmla="*/ 1354183 h 2281361"/>
                <a:gd name="connsiteX3" fmla="*/ 5667470 w 5667470"/>
                <a:gd name="connsiteY3" fmla="*/ 610 h 2281361"/>
                <a:gd name="connsiteX0" fmla="*/ 0 w 5667470"/>
                <a:gd name="connsiteY0" fmla="*/ 2281665 h 2281665"/>
                <a:gd name="connsiteX1" fmla="*/ 1611517 w 5667470"/>
                <a:gd name="connsiteY1" fmla="*/ 1539921 h 2281665"/>
                <a:gd name="connsiteX2" fmla="*/ 3956364 w 5667470"/>
                <a:gd name="connsiteY2" fmla="*/ 970151 h 2281665"/>
                <a:gd name="connsiteX3" fmla="*/ 5667470 w 5667470"/>
                <a:gd name="connsiteY3" fmla="*/ 914 h 2281665"/>
                <a:gd name="connsiteX0" fmla="*/ 0 w 5667470"/>
                <a:gd name="connsiteY0" fmla="*/ 2281297 h 2281297"/>
                <a:gd name="connsiteX1" fmla="*/ 1611517 w 5667470"/>
                <a:gd name="connsiteY1" fmla="*/ 1539553 h 2281297"/>
                <a:gd name="connsiteX2" fmla="*/ 3087231 w 5667470"/>
                <a:gd name="connsiteY2" fmla="*/ 1488191 h 2281297"/>
                <a:gd name="connsiteX3" fmla="*/ 5667470 w 5667470"/>
                <a:gd name="connsiteY3" fmla="*/ 546 h 2281297"/>
                <a:gd name="connsiteX0" fmla="*/ 0 w 5667470"/>
                <a:gd name="connsiteY0" fmla="*/ 2281309 h 2281309"/>
                <a:gd name="connsiteX1" fmla="*/ 1294646 w 5667470"/>
                <a:gd name="connsiteY1" fmla="*/ 1718326 h 2281309"/>
                <a:gd name="connsiteX2" fmla="*/ 3087231 w 5667470"/>
                <a:gd name="connsiteY2" fmla="*/ 1488203 h 2281309"/>
                <a:gd name="connsiteX3" fmla="*/ 5667470 w 5667470"/>
                <a:gd name="connsiteY3" fmla="*/ 558 h 2281309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27 h 2281327"/>
                <a:gd name="connsiteX1" fmla="*/ 1466662 w 5667470"/>
                <a:gd name="connsiteY1" fmla="*/ 1682593 h 2281327"/>
                <a:gd name="connsiteX2" fmla="*/ 3259247 w 5667470"/>
                <a:gd name="connsiteY2" fmla="*/ 1443530 h 2281327"/>
                <a:gd name="connsiteX3" fmla="*/ 5667470 w 5667470"/>
                <a:gd name="connsiteY3" fmla="*/ 576 h 2281327"/>
                <a:gd name="connsiteX0" fmla="*/ 0 w 5667470"/>
                <a:gd name="connsiteY0" fmla="*/ 2308130 h 2308130"/>
                <a:gd name="connsiteX1" fmla="*/ 1466662 w 5667470"/>
                <a:gd name="connsiteY1" fmla="*/ 1709396 h 2308130"/>
                <a:gd name="connsiteX2" fmla="*/ 3259247 w 5667470"/>
                <a:gd name="connsiteY2" fmla="*/ 1470333 h 2308130"/>
                <a:gd name="connsiteX3" fmla="*/ 5667470 w 5667470"/>
                <a:gd name="connsiteY3" fmla="*/ 565 h 2308130"/>
                <a:gd name="connsiteX0" fmla="*/ 0 w 5667470"/>
                <a:gd name="connsiteY0" fmla="*/ 2307565 h 2307565"/>
                <a:gd name="connsiteX1" fmla="*/ 1466662 w 5667470"/>
                <a:gd name="connsiteY1" fmla="*/ 1708831 h 2307565"/>
                <a:gd name="connsiteX2" fmla="*/ 3259247 w 5667470"/>
                <a:gd name="connsiteY2" fmla="*/ 1469768 h 2307565"/>
                <a:gd name="connsiteX3" fmla="*/ 5667470 w 5667470"/>
                <a:gd name="connsiteY3" fmla="*/ 0 h 2307565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558828"/>
                <a:gd name="connsiteY0" fmla="*/ 2227123 h 2227123"/>
                <a:gd name="connsiteX1" fmla="*/ 1466662 w 5558828"/>
                <a:gd name="connsiteY1" fmla="*/ 1628389 h 2227123"/>
                <a:gd name="connsiteX2" fmla="*/ 3259247 w 5558828"/>
                <a:gd name="connsiteY2" fmla="*/ 1389326 h 2227123"/>
                <a:gd name="connsiteX3" fmla="*/ 5558828 w 5558828"/>
                <a:gd name="connsiteY3" fmla="*/ 0 h 2227123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259247 w 5640309"/>
                <a:gd name="connsiteY2" fmla="*/ 1434017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223034 w 5640309"/>
                <a:gd name="connsiteY2" fmla="*/ 1487645 h 2271814"/>
                <a:gd name="connsiteX3" fmla="*/ 5640309 w 5640309"/>
                <a:gd name="connsiteY3" fmla="*/ 0 h 2271814"/>
                <a:gd name="connsiteX0" fmla="*/ 0 w 5631256"/>
                <a:gd name="connsiteY0" fmla="*/ 2781284 h 2781284"/>
                <a:gd name="connsiteX1" fmla="*/ 1303700 w 5631256"/>
                <a:gd name="connsiteY1" fmla="*/ 1753522 h 2781284"/>
                <a:gd name="connsiteX2" fmla="*/ 3213981 w 5631256"/>
                <a:gd name="connsiteY2" fmla="*/ 1487645 h 2781284"/>
                <a:gd name="connsiteX3" fmla="*/ 5631256 w 5631256"/>
                <a:gd name="connsiteY3" fmla="*/ 0 h 2781284"/>
                <a:gd name="connsiteX0" fmla="*/ 0 w 5631256"/>
                <a:gd name="connsiteY0" fmla="*/ 2781284 h 3322994"/>
                <a:gd name="connsiteX1" fmla="*/ 1376128 w 5631256"/>
                <a:gd name="connsiteY1" fmla="*/ 3290870 h 3322994"/>
                <a:gd name="connsiteX2" fmla="*/ 3213981 w 5631256"/>
                <a:gd name="connsiteY2" fmla="*/ 1487645 h 3322994"/>
                <a:gd name="connsiteX3" fmla="*/ 5631256 w 5631256"/>
                <a:gd name="connsiteY3" fmla="*/ 0 h 3322994"/>
                <a:gd name="connsiteX0" fmla="*/ 0 w 5631256"/>
                <a:gd name="connsiteY0" fmla="*/ 2781284 h 3308751"/>
                <a:gd name="connsiteX1" fmla="*/ 1376128 w 5631256"/>
                <a:gd name="connsiteY1" fmla="*/ 3290870 h 3308751"/>
                <a:gd name="connsiteX2" fmla="*/ 3213981 w 5631256"/>
                <a:gd name="connsiteY2" fmla="*/ 1487645 h 3308751"/>
                <a:gd name="connsiteX3" fmla="*/ 5631256 w 5631256"/>
                <a:gd name="connsiteY3" fmla="*/ 0 h 3308751"/>
                <a:gd name="connsiteX0" fmla="*/ 0 w 5631256"/>
                <a:gd name="connsiteY0" fmla="*/ 2781284 h 3329281"/>
                <a:gd name="connsiteX1" fmla="*/ 1376128 w 5631256"/>
                <a:gd name="connsiteY1" fmla="*/ 3290870 h 3329281"/>
                <a:gd name="connsiteX2" fmla="*/ 3213981 w 5631256"/>
                <a:gd name="connsiteY2" fmla="*/ 1487645 h 3329281"/>
                <a:gd name="connsiteX3" fmla="*/ 5631256 w 5631256"/>
                <a:gd name="connsiteY3" fmla="*/ 0 h 3329281"/>
                <a:gd name="connsiteX0" fmla="*/ 0 w 5631256"/>
                <a:gd name="connsiteY0" fmla="*/ 2781284 h 3201745"/>
                <a:gd name="connsiteX1" fmla="*/ 1656785 w 5631256"/>
                <a:gd name="connsiteY1" fmla="*/ 3147861 h 3201745"/>
                <a:gd name="connsiteX2" fmla="*/ 3213981 w 5631256"/>
                <a:gd name="connsiteY2" fmla="*/ 1487645 h 3201745"/>
                <a:gd name="connsiteX3" fmla="*/ 5631256 w 5631256"/>
                <a:gd name="connsiteY3" fmla="*/ 0 h 3201745"/>
                <a:gd name="connsiteX0" fmla="*/ 0 w 5631256"/>
                <a:gd name="connsiteY0" fmla="*/ 2781284 h 3036625"/>
                <a:gd name="connsiteX1" fmla="*/ 2109459 w 5631256"/>
                <a:gd name="connsiteY1" fmla="*/ 2924409 h 3036625"/>
                <a:gd name="connsiteX2" fmla="*/ 3213981 w 5631256"/>
                <a:gd name="connsiteY2" fmla="*/ 1487645 h 3036625"/>
                <a:gd name="connsiteX3" fmla="*/ 5631256 w 5631256"/>
                <a:gd name="connsiteY3" fmla="*/ 0 h 3036625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233875"/>
                <a:gd name="connsiteX1" fmla="*/ 1548144 w 5631256"/>
                <a:gd name="connsiteY1" fmla="*/ 3147861 h 3233875"/>
                <a:gd name="connsiteX2" fmla="*/ 3431264 w 5631256"/>
                <a:gd name="connsiteY2" fmla="*/ 1407203 h 3233875"/>
                <a:gd name="connsiteX3" fmla="*/ 5631256 w 5631256"/>
                <a:gd name="connsiteY3" fmla="*/ 0 h 3233875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26812"/>
                <a:gd name="connsiteX1" fmla="*/ 1665839 w 5631256"/>
                <a:gd name="connsiteY1" fmla="*/ 3156800 h 3226812"/>
                <a:gd name="connsiteX2" fmla="*/ 3558012 w 5631256"/>
                <a:gd name="connsiteY2" fmla="*/ 1612778 h 3226812"/>
                <a:gd name="connsiteX3" fmla="*/ 5631256 w 5631256"/>
                <a:gd name="connsiteY3" fmla="*/ 0 h 3226812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1256" h="3236258">
                  <a:moveTo>
                    <a:pt x="0" y="2781284"/>
                  </a:moveTo>
                  <a:cubicBezTo>
                    <a:pt x="671466" y="3112125"/>
                    <a:pt x="1090944" y="3373896"/>
                    <a:pt x="1665839" y="3156800"/>
                  </a:cubicBezTo>
                  <a:cubicBezTo>
                    <a:pt x="2240734" y="2939704"/>
                    <a:pt x="2879002" y="2094221"/>
                    <a:pt x="3449370" y="1478707"/>
                  </a:cubicBezTo>
                  <a:cubicBezTo>
                    <a:pt x="4019738" y="863193"/>
                    <a:pt x="4974124" y="282282"/>
                    <a:pt x="5631256" y="0"/>
                  </a:cubicBezTo>
                </a:path>
              </a:pathLst>
            </a:custGeom>
            <a:noFill/>
            <a:ln w="508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3" name="Freeform 622"/>
            <p:cNvSpPr/>
            <p:nvPr/>
          </p:nvSpPr>
          <p:spPr>
            <a:xfrm>
              <a:off x="1633402" y="4929737"/>
              <a:ext cx="5694629" cy="755275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905347"/>
                <a:gd name="connsiteX1" fmla="*/ 1457608 w 5703683"/>
                <a:gd name="connsiteY1" fmla="*/ 461727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1850177"/>
                <a:gd name="connsiteX1" fmla="*/ 1457608 w 5703683"/>
                <a:gd name="connsiteY1" fmla="*/ 461727 h 1850177"/>
                <a:gd name="connsiteX2" fmla="*/ 4119327 w 5703683"/>
                <a:gd name="connsiteY2" fmla="*/ 1846907 h 1850177"/>
                <a:gd name="connsiteX3" fmla="*/ 5703683 w 5703683"/>
                <a:gd name="connsiteY3" fmla="*/ 0 h 1850177"/>
                <a:gd name="connsiteX0" fmla="*/ 0 w 5685576"/>
                <a:gd name="connsiteY0" fmla="*/ 480764 h 2519073"/>
                <a:gd name="connsiteX1" fmla="*/ 1457608 w 5685576"/>
                <a:gd name="connsiteY1" fmla="*/ 37144 h 2519073"/>
                <a:gd name="connsiteX2" fmla="*/ 4119327 w 5685576"/>
                <a:gd name="connsiteY2" fmla="*/ 1422324 h 2519073"/>
                <a:gd name="connsiteX3" fmla="*/ 5685576 w 5685576"/>
                <a:gd name="connsiteY3" fmla="*/ 2463472 h 2519073"/>
                <a:gd name="connsiteX0" fmla="*/ 0 w 5685576"/>
                <a:gd name="connsiteY0" fmla="*/ 567479 h 3024924"/>
                <a:gd name="connsiteX1" fmla="*/ 1457608 w 5685576"/>
                <a:gd name="connsiteY1" fmla="*/ 123859 h 3024924"/>
                <a:gd name="connsiteX2" fmla="*/ 3259247 w 5685576"/>
                <a:gd name="connsiteY2" fmla="*/ 2858005 h 3024924"/>
                <a:gd name="connsiteX3" fmla="*/ 5685576 w 5685576"/>
                <a:gd name="connsiteY3" fmla="*/ 2550187 h 3024924"/>
                <a:gd name="connsiteX0" fmla="*/ 0 w 5685576"/>
                <a:gd name="connsiteY0" fmla="*/ 282401 h 2713327"/>
                <a:gd name="connsiteX1" fmla="*/ 1846907 w 5685576"/>
                <a:gd name="connsiteY1" fmla="*/ 200919 h 2713327"/>
                <a:gd name="connsiteX2" fmla="*/ 3259247 w 5685576"/>
                <a:gd name="connsiteY2" fmla="*/ 2572927 h 2713327"/>
                <a:gd name="connsiteX3" fmla="*/ 5685576 w 5685576"/>
                <a:gd name="connsiteY3" fmla="*/ 2265109 h 2713327"/>
                <a:gd name="connsiteX0" fmla="*/ 0 w 5685576"/>
                <a:gd name="connsiteY0" fmla="*/ 225344 h 2649653"/>
                <a:gd name="connsiteX1" fmla="*/ 1819746 w 5685576"/>
                <a:gd name="connsiteY1" fmla="*/ 234397 h 2649653"/>
                <a:gd name="connsiteX2" fmla="*/ 3259247 w 5685576"/>
                <a:gd name="connsiteY2" fmla="*/ 2515870 h 2649653"/>
                <a:gd name="connsiteX3" fmla="*/ 5685576 w 5685576"/>
                <a:gd name="connsiteY3" fmla="*/ 2208052 h 2649653"/>
                <a:gd name="connsiteX0" fmla="*/ 0 w 5685576"/>
                <a:gd name="connsiteY0" fmla="*/ 368203 h 2792512"/>
                <a:gd name="connsiteX1" fmla="*/ 1819746 w 5685576"/>
                <a:gd name="connsiteY1" fmla="*/ 377256 h 2792512"/>
                <a:gd name="connsiteX2" fmla="*/ 3259247 w 5685576"/>
                <a:gd name="connsiteY2" fmla="*/ 2658729 h 2792512"/>
                <a:gd name="connsiteX3" fmla="*/ 5685576 w 5685576"/>
                <a:gd name="connsiteY3" fmla="*/ 2350911 h 2792512"/>
                <a:gd name="connsiteX0" fmla="*/ 0 w 5685576"/>
                <a:gd name="connsiteY0" fmla="*/ 368203 h 2959225"/>
                <a:gd name="connsiteX1" fmla="*/ 1819746 w 5685576"/>
                <a:gd name="connsiteY1" fmla="*/ 377256 h 2959225"/>
                <a:gd name="connsiteX2" fmla="*/ 3259247 w 5685576"/>
                <a:gd name="connsiteY2" fmla="*/ 2658729 h 2959225"/>
                <a:gd name="connsiteX3" fmla="*/ 5685576 w 5685576"/>
                <a:gd name="connsiteY3" fmla="*/ 2744186 h 2959225"/>
                <a:gd name="connsiteX0" fmla="*/ 0 w 5685576"/>
                <a:gd name="connsiteY0" fmla="*/ 368203 h 2851073"/>
                <a:gd name="connsiteX1" fmla="*/ 1819746 w 5685576"/>
                <a:gd name="connsiteY1" fmla="*/ 377256 h 2851073"/>
                <a:gd name="connsiteX2" fmla="*/ 3259247 w 5685576"/>
                <a:gd name="connsiteY2" fmla="*/ 2658729 h 2851073"/>
                <a:gd name="connsiteX3" fmla="*/ 5685576 w 5685576"/>
                <a:gd name="connsiteY3" fmla="*/ 2744186 h 2851073"/>
                <a:gd name="connsiteX0" fmla="*/ 0 w 5685576"/>
                <a:gd name="connsiteY0" fmla="*/ 211946 h 2589264"/>
                <a:gd name="connsiteX1" fmla="*/ 1819746 w 5685576"/>
                <a:gd name="connsiteY1" fmla="*/ 220999 h 2589264"/>
                <a:gd name="connsiteX2" fmla="*/ 3114392 w 5685576"/>
                <a:gd name="connsiteY2" fmla="*/ 2305835 h 2589264"/>
                <a:gd name="connsiteX3" fmla="*/ 5685576 w 5685576"/>
                <a:gd name="connsiteY3" fmla="*/ 2587929 h 2589264"/>
                <a:gd name="connsiteX0" fmla="*/ 0 w 5685576"/>
                <a:gd name="connsiteY0" fmla="*/ 211946 h 2591669"/>
                <a:gd name="connsiteX1" fmla="*/ 1819746 w 5685576"/>
                <a:gd name="connsiteY1" fmla="*/ 220999 h 2591669"/>
                <a:gd name="connsiteX2" fmla="*/ 3114392 w 5685576"/>
                <a:gd name="connsiteY2" fmla="*/ 2305835 h 2591669"/>
                <a:gd name="connsiteX3" fmla="*/ 5685576 w 5685576"/>
                <a:gd name="connsiteY3" fmla="*/ 2587929 h 2591669"/>
                <a:gd name="connsiteX0" fmla="*/ 0 w 5685576"/>
                <a:gd name="connsiteY0" fmla="*/ 211946 h 2596828"/>
                <a:gd name="connsiteX1" fmla="*/ 1819746 w 5685576"/>
                <a:gd name="connsiteY1" fmla="*/ 220999 h 2596828"/>
                <a:gd name="connsiteX2" fmla="*/ 3114392 w 5685576"/>
                <a:gd name="connsiteY2" fmla="*/ 2305835 h 2596828"/>
                <a:gd name="connsiteX3" fmla="*/ 5685576 w 5685576"/>
                <a:gd name="connsiteY3" fmla="*/ 2587929 h 2596828"/>
                <a:gd name="connsiteX0" fmla="*/ 0 w 5685576"/>
                <a:gd name="connsiteY0" fmla="*/ 201983 h 2578529"/>
                <a:gd name="connsiteX1" fmla="*/ 1855960 w 5685576"/>
                <a:gd name="connsiteY1" fmla="*/ 228912 h 2578529"/>
                <a:gd name="connsiteX2" fmla="*/ 3114392 w 5685576"/>
                <a:gd name="connsiteY2" fmla="*/ 2295872 h 2578529"/>
                <a:gd name="connsiteX3" fmla="*/ 5685576 w 5685576"/>
                <a:gd name="connsiteY3" fmla="*/ 2577966 h 2578529"/>
                <a:gd name="connsiteX0" fmla="*/ 0 w 5685576"/>
                <a:gd name="connsiteY0" fmla="*/ 286934 h 2663481"/>
                <a:gd name="connsiteX1" fmla="*/ 1855960 w 5685576"/>
                <a:gd name="connsiteY1" fmla="*/ 313863 h 2663481"/>
                <a:gd name="connsiteX2" fmla="*/ 3114392 w 5685576"/>
                <a:gd name="connsiteY2" fmla="*/ 2380823 h 2663481"/>
                <a:gd name="connsiteX3" fmla="*/ 5685576 w 5685576"/>
                <a:gd name="connsiteY3" fmla="*/ 2662917 h 2663481"/>
                <a:gd name="connsiteX0" fmla="*/ 0 w 5685576"/>
                <a:gd name="connsiteY0" fmla="*/ 245625 h 2622172"/>
                <a:gd name="connsiteX1" fmla="*/ 1855960 w 5685576"/>
                <a:gd name="connsiteY1" fmla="*/ 272554 h 2622172"/>
                <a:gd name="connsiteX2" fmla="*/ 3114392 w 5685576"/>
                <a:gd name="connsiteY2" fmla="*/ 2339514 h 2622172"/>
                <a:gd name="connsiteX3" fmla="*/ 5685576 w 5685576"/>
                <a:gd name="connsiteY3" fmla="*/ 2621608 h 2622172"/>
                <a:gd name="connsiteX0" fmla="*/ 0 w 5685576"/>
                <a:gd name="connsiteY0" fmla="*/ 200214 h 2576198"/>
                <a:gd name="connsiteX1" fmla="*/ 1855960 w 5685576"/>
                <a:gd name="connsiteY1" fmla="*/ 227143 h 2576198"/>
                <a:gd name="connsiteX2" fmla="*/ 3268301 w 5685576"/>
                <a:gd name="connsiteY2" fmla="*/ 2267290 h 2576198"/>
                <a:gd name="connsiteX3" fmla="*/ 5685576 w 5685576"/>
                <a:gd name="connsiteY3" fmla="*/ 2576197 h 2576198"/>
                <a:gd name="connsiteX0" fmla="*/ 0 w 5685576"/>
                <a:gd name="connsiteY0" fmla="*/ 85675 h 2461658"/>
                <a:gd name="connsiteX1" fmla="*/ 1982709 w 5685576"/>
                <a:gd name="connsiteY1" fmla="*/ 452251 h 2461658"/>
                <a:gd name="connsiteX2" fmla="*/ 3268301 w 5685576"/>
                <a:gd name="connsiteY2" fmla="*/ 2152751 h 2461658"/>
                <a:gd name="connsiteX3" fmla="*/ 5685576 w 5685576"/>
                <a:gd name="connsiteY3" fmla="*/ 2461658 h 2461658"/>
                <a:gd name="connsiteX0" fmla="*/ 0 w 5685576"/>
                <a:gd name="connsiteY0" fmla="*/ 127357 h 2503340"/>
                <a:gd name="connsiteX1" fmla="*/ 1982709 w 5685576"/>
                <a:gd name="connsiteY1" fmla="*/ 493933 h 2503340"/>
                <a:gd name="connsiteX2" fmla="*/ 3268301 w 5685576"/>
                <a:gd name="connsiteY2" fmla="*/ 2194433 h 2503340"/>
                <a:gd name="connsiteX3" fmla="*/ 5685576 w 5685576"/>
                <a:gd name="connsiteY3" fmla="*/ 2503340 h 2503340"/>
                <a:gd name="connsiteX0" fmla="*/ 0 w 5839485"/>
                <a:gd name="connsiteY0" fmla="*/ 87023 h 2454068"/>
                <a:gd name="connsiteX1" fmla="*/ 2136618 w 5839485"/>
                <a:gd name="connsiteY1" fmla="*/ 444661 h 2454068"/>
                <a:gd name="connsiteX2" fmla="*/ 3422210 w 5839485"/>
                <a:gd name="connsiteY2" fmla="*/ 2145161 h 2454068"/>
                <a:gd name="connsiteX3" fmla="*/ 5839485 w 5839485"/>
                <a:gd name="connsiteY3" fmla="*/ 2454068 h 2454068"/>
                <a:gd name="connsiteX0" fmla="*/ 0 w 5839485"/>
                <a:gd name="connsiteY0" fmla="*/ 470153 h 2845611"/>
                <a:gd name="connsiteX1" fmla="*/ 1692998 w 5839485"/>
                <a:gd name="connsiteY1" fmla="*/ 121684 h 2845611"/>
                <a:gd name="connsiteX2" fmla="*/ 3422210 w 5839485"/>
                <a:gd name="connsiteY2" fmla="*/ 2528291 h 2845611"/>
                <a:gd name="connsiteX3" fmla="*/ 5839485 w 5839485"/>
                <a:gd name="connsiteY3" fmla="*/ 2837198 h 2845611"/>
                <a:gd name="connsiteX0" fmla="*/ 0 w 5667470"/>
                <a:gd name="connsiteY0" fmla="*/ 2280923 h 4368875"/>
                <a:gd name="connsiteX1" fmla="*/ 1692998 w 5667470"/>
                <a:gd name="connsiteY1" fmla="*/ 1932454 h 4368875"/>
                <a:gd name="connsiteX2" fmla="*/ 3422210 w 5667470"/>
                <a:gd name="connsiteY2" fmla="*/ 4339061 h 4368875"/>
                <a:gd name="connsiteX3" fmla="*/ 5667470 w 5667470"/>
                <a:gd name="connsiteY3" fmla="*/ 172 h 4368875"/>
                <a:gd name="connsiteX0" fmla="*/ 0 w 5667470"/>
                <a:gd name="connsiteY0" fmla="*/ 2281396 h 2281396"/>
                <a:gd name="connsiteX1" fmla="*/ 1692998 w 5667470"/>
                <a:gd name="connsiteY1" fmla="*/ 1932927 h 2281396"/>
                <a:gd name="connsiteX2" fmla="*/ 3168713 w 5667470"/>
                <a:gd name="connsiteY2" fmla="*/ 1354218 h 2281396"/>
                <a:gd name="connsiteX3" fmla="*/ 5667470 w 5667470"/>
                <a:gd name="connsiteY3" fmla="*/ 645 h 2281396"/>
                <a:gd name="connsiteX0" fmla="*/ 0 w 5667470"/>
                <a:gd name="connsiteY0" fmla="*/ 2281361 h 2281361"/>
                <a:gd name="connsiteX1" fmla="*/ 1611517 w 5667470"/>
                <a:gd name="connsiteY1" fmla="*/ 1539617 h 2281361"/>
                <a:gd name="connsiteX2" fmla="*/ 3168713 w 5667470"/>
                <a:gd name="connsiteY2" fmla="*/ 1354183 h 2281361"/>
                <a:gd name="connsiteX3" fmla="*/ 5667470 w 5667470"/>
                <a:gd name="connsiteY3" fmla="*/ 610 h 2281361"/>
                <a:gd name="connsiteX0" fmla="*/ 0 w 5667470"/>
                <a:gd name="connsiteY0" fmla="*/ 2281665 h 2281665"/>
                <a:gd name="connsiteX1" fmla="*/ 1611517 w 5667470"/>
                <a:gd name="connsiteY1" fmla="*/ 1539921 h 2281665"/>
                <a:gd name="connsiteX2" fmla="*/ 3956364 w 5667470"/>
                <a:gd name="connsiteY2" fmla="*/ 970151 h 2281665"/>
                <a:gd name="connsiteX3" fmla="*/ 5667470 w 5667470"/>
                <a:gd name="connsiteY3" fmla="*/ 914 h 2281665"/>
                <a:gd name="connsiteX0" fmla="*/ 0 w 5667470"/>
                <a:gd name="connsiteY0" fmla="*/ 2281297 h 2281297"/>
                <a:gd name="connsiteX1" fmla="*/ 1611517 w 5667470"/>
                <a:gd name="connsiteY1" fmla="*/ 1539553 h 2281297"/>
                <a:gd name="connsiteX2" fmla="*/ 3087231 w 5667470"/>
                <a:gd name="connsiteY2" fmla="*/ 1488191 h 2281297"/>
                <a:gd name="connsiteX3" fmla="*/ 5667470 w 5667470"/>
                <a:gd name="connsiteY3" fmla="*/ 546 h 2281297"/>
                <a:gd name="connsiteX0" fmla="*/ 0 w 5667470"/>
                <a:gd name="connsiteY0" fmla="*/ 2281309 h 2281309"/>
                <a:gd name="connsiteX1" fmla="*/ 1294646 w 5667470"/>
                <a:gd name="connsiteY1" fmla="*/ 1718326 h 2281309"/>
                <a:gd name="connsiteX2" fmla="*/ 3087231 w 5667470"/>
                <a:gd name="connsiteY2" fmla="*/ 1488203 h 2281309"/>
                <a:gd name="connsiteX3" fmla="*/ 5667470 w 5667470"/>
                <a:gd name="connsiteY3" fmla="*/ 558 h 2281309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27 h 2281327"/>
                <a:gd name="connsiteX1" fmla="*/ 1466662 w 5667470"/>
                <a:gd name="connsiteY1" fmla="*/ 1682593 h 2281327"/>
                <a:gd name="connsiteX2" fmla="*/ 3259247 w 5667470"/>
                <a:gd name="connsiteY2" fmla="*/ 1443530 h 2281327"/>
                <a:gd name="connsiteX3" fmla="*/ 5667470 w 5667470"/>
                <a:gd name="connsiteY3" fmla="*/ 576 h 2281327"/>
                <a:gd name="connsiteX0" fmla="*/ 0 w 5667470"/>
                <a:gd name="connsiteY0" fmla="*/ 2308130 h 2308130"/>
                <a:gd name="connsiteX1" fmla="*/ 1466662 w 5667470"/>
                <a:gd name="connsiteY1" fmla="*/ 1709396 h 2308130"/>
                <a:gd name="connsiteX2" fmla="*/ 3259247 w 5667470"/>
                <a:gd name="connsiteY2" fmla="*/ 1470333 h 2308130"/>
                <a:gd name="connsiteX3" fmla="*/ 5667470 w 5667470"/>
                <a:gd name="connsiteY3" fmla="*/ 565 h 2308130"/>
                <a:gd name="connsiteX0" fmla="*/ 0 w 5667470"/>
                <a:gd name="connsiteY0" fmla="*/ 2307565 h 2307565"/>
                <a:gd name="connsiteX1" fmla="*/ 1466662 w 5667470"/>
                <a:gd name="connsiteY1" fmla="*/ 1708831 h 2307565"/>
                <a:gd name="connsiteX2" fmla="*/ 3259247 w 5667470"/>
                <a:gd name="connsiteY2" fmla="*/ 1469768 h 2307565"/>
                <a:gd name="connsiteX3" fmla="*/ 5667470 w 5667470"/>
                <a:gd name="connsiteY3" fmla="*/ 0 h 2307565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558828"/>
                <a:gd name="connsiteY0" fmla="*/ 2227123 h 2227123"/>
                <a:gd name="connsiteX1" fmla="*/ 1466662 w 5558828"/>
                <a:gd name="connsiteY1" fmla="*/ 1628389 h 2227123"/>
                <a:gd name="connsiteX2" fmla="*/ 3259247 w 5558828"/>
                <a:gd name="connsiteY2" fmla="*/ 1389326 h 2227123"/>
                <a:gd name="connsiteX3" fmla="*/ 5558828 w 5558828"/>
                <a:gd name="connsiteY3" fmla="*/ 0 h 2227123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259247 w 5640309"/>
                <a:gd name="connsiteY2" fmla="*/ 1434017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223034 w 5640309"/>
                <a:gd name="connsiteY2" fmla="*/ 1487645 h 2271814"/>
                <a:gd name="connsiteX3" fmla="*/ 5640309 w 5640309"/>
                <a:gd name="connsiteY3" fmla="*/ 0 h 2271814"/>
                <a:gd name="connsiteX0" fmla="*/ 0 w 5631256"/>
                <a:gd name="connsiteY0" fmla="*/ 2781284 h 2781284"/>
                <a:gd name="connsiteX1" fmla="*/ 1303700 w 5631256"/>
                <a:gd name="connsiteY1" fmla="*/ 1753522 h 2781284"/>
                <a:gd name="connsiteX2" fmla="*/ 3213981 w 5631256"/>
                <a:gd name="connsiteY2" fmla="*/ 1487645 h 2781284"/>
                <a:gd name="connsiteX3" fmla="*/ 5631256 w 5631256"/>
                <a:gd name="connsiteY3" fmla="*/ 0 h 2781284"/>
                <a:gd name="connsiteX0" fmla="*/ 0 w 5631256"/>
                <a:gd name="connsiteY0" fmla="*/ 2781284 h 3322994"/>
                <a:gd name="connsiteX1" fmla="*/ 1376128 w 5631256"/>
                <a:gd name="connsiteY1" fmla="*/ 3290870 h 3322994"/>
                <a:gd name="connsiteX2" fmla="*/ 3213981 w 5631256"/>
                <a:gd name="connsiteY2" fmla="*/ 1487645 h 3322994"/>
                <a:gd name="connsiteX3" fmla="*/ 5631256 w 5631256"/>
                <a:gd name="connsiteY3" fmla="*/ 0 h 3322994"/>
                <a:gd name="connsiteX0" fmla="*/ 0 w 5631256"/>
                <a:gd name="connsiteY0" fmla="*/ 2781284 h 3308751"/>
                <a:gd name="connsiteX1" fmla="*/ 1376128 w 5631256"/>
                <a:gd name="connsiteY1" fmla="*/ 3290870 h 3308751"/>
                <a:gd name="connsiteX2" fmla="*/ 3213981 w 5631256"/>
                <a:gd name="connsiteY2" fmla="*/ 1487645 h 3308751"/>
                <a:gd name="connsiteX3" fmla="*/ 5631256 w 5631256"/>
                <a:gd name="connsiteY3" fmla="*/ 0 h 3308751"/>
                <a:gd name="connsiteX0" fmla="*/ 0 w 5631256"/>
                <a:gd name="connsiteY0" fmla="*/ 2781284 h 3329281"/>
                <a:gd name="connsiteX1" fmla="*/ 1376128 w 5631256"/>
                <a:gd name="connsiteY1" fmla="*/ 3290870 h 3329281"/>
                <a:gd name="connsiteX2" fmla="*/ 3213981 w 5631256"/>
                <a:gd name="connsiteY2" fmla="*/ 1487645 h 3329281"/>
                <a:gd name="connsiteX3" fmla="*/ 5631256 w 5631256"/>
                <a:gd name="connsiteY3" fmla="*/ 0 h 3329281"/>
                <a:gd name="connsiteX0" fmla="*/ 0 w 5631256"/>
                <a:gd name="connsiteY0" fmla="*/ 2781284 h 3201745"/>
                <a:gd name="connsiteX1" fmla="*/ 1656785 w 5631256"/>
                <a:gd name="connsiteY1" fmla="*/ 3147861 h 3201745"/>
                <a:gd name="connsiteX2" fmla="*/ 3213981 w 5631256"/>
                <a:gd name="connsiteY2" fmla="*/ 1487645 h 3201745"/>
                <a:gd name="connsiteX3" fmla="*/ 5631256 w 5631256"/>
                <a:gd name="connsiteY3" fmla="*/ 0 h 3201745"/>
                <a:gd name="connsiteX0" fmla="*/ 0 w 5631256"/>
                <a:gd name="connsiteY0" fmla="*/ 2781284 h 3036625"/>
                <a:gd name="connsiteX1" fmla="*/ 2109459 w 5631256"/>
                <a:gd name="connsiteY1" fmla="*/ 2924409 h 3036625"/>
                <a:gd name="connsiteX2" fmla="*/ 3213981 w 5631256"/>
                <a:gd name="connsiteY2" fmla="*/ 1487645 h 3036625"/>
                <a:gd name="connsiteX3" fmla="*/ 5631256 w 5631256"/>
                <a:gd name="connsiteY3" fmla="*/ 0 h 3036625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233875"/>
                <a:gd name="connsiteX1" fmla="*/ 1548144 w 5631256"/>
                <a:gd name="connsiteY1" fmla="*/ 3147861 h 3233875"/>
                <a:gd name="connsiteX2" fmla="*/ 3431264 w 5631256"/>
                <a:gd name="connsiteY2" fmla="*/ 1407203 h 3233875"/>
                <a:gd name="connsiteX3" fmla="*/ 5631256 w 5631256"/>
                <a:gd name="connsiteY3" fmla="*/ 0 h 3233875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26812"/>
                <a:gd name="connsiteX1" fmla="*/ 1665839 w 5631256"/>
                <a:gd name="connsiteY1" fmla="*/ 3156800 h 3226812"/>
                <a:gd name="connsiteX2" fmla="*/ 3558012 w 5631256"/>
                <a:gd name="connsiteY2" fmla="*/ 1612778 h 3226812"/>
                <a:gd name="connsiteX3" fmla="*/ 5631256 w 5631256"/>
                <a:gd name="connsiteY3" fmla="*/ 0 h 3226812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  <a:gd name="connsiteX0" fmla="*/ 0 w 5658416"/>
                <a:gd name="connsiteY0" fmla="*/ 2611461 h 3205085"/>
                <a:gd name="connsiteX1" fmla="*/ 1692999 w 5658416"/>
                <a:gd name="connsiteY1" fmla="*/ 3156800 h 3205085"/>
                <a:gd name="connsiteX2" fmla="*/ 3476530 w 5658416"/>
                <a:gd name="connsiteY2" fmla="*/ 1478707 h 3205085"/>
                <a:gd name="connsiteX3" fmla="*/ 5658416 w 5658416"/>
                <a:gd name="connsiteY3" fmla="*/ 0 h 3205085"/>
                <a:gd name="connsiteX0" fmla="*/ 0 w 5694629"/>
                <a:gd name="connsiteY0" fmla="*/ 1136596 h 1730220"/>
                <a:gd name="connsiteX1" fmla="*/ 1692999 w 5694629"/>
                <a:gd name="connsiteY1" fmla="*/ 1681935 h 1730220"/>
                <a:gd name="connsiteX2" fmla="*/ 3476530 w 5694629"/>
                <a:gd name="connsiteY2" fmla="*/ 3842 h 1730220"/>
                <a:gd name="connsiteX3" fmla="*/ 5694629 w 5694629"/>
                <a:gd name="connsiteY3" fmla="*/ 1143991 h 1730220"/>
                <a:gd name="connsiteX0" fmla="*/ 0 w 5694629"/>
                <a:gd name="connsiteY0" fmla="*/ 0 h 614322"/>
                <a:gd name="connsiteX1" fmla="*/ 1692999 w 5694629"/>
                <a:gd name="connsiteY1" fmla="*/ 545339 h 614322"/>
                <a:gd name="connsiteX2" fmla="*/ 4327555 w 5694629"/>
                <a:gd name="connsiteY2" fmla="*/ 547605 h 614322"/>
                <a:gd name="connsiteX3" fmla="*/ 5694629 w 5694629"/>
                <a:gd name="connsiteY3" fmla="*/ 7395 h 614322"/>
                <a:gd name="connsiteX0" fmla="*/ 0 w 5694629"/>
                <a:gd name="connsiteY0" fmla="*/ 0 h 745649"/>
                <a:gd name="connsiteX1" fmla="*/ 1692999 w 5694629"/>
                <a:gd name="connsiteY1" fmla="*/ 545339 h 745649"/>
                <a:gd name="connsiteX2" fmla="*/ 4010684 w 5694629"/>
                <a:gd name="connsiteY2" fmla="*/ 717429 h 745649"/>
                <a:gd name="connsiteX3" fmla="*/ 5694629 w 5694629"/>
                <a:gd name="connsiteY3" fmla="*/ 7395 h 74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4629" h="745649">
                  <a:moveTo>
                    <a:pt x="0" y="0"/>
                  </a:moveTo>
                  <a:cubicBezTo>
                    <a:pt x="671466" y="330841"/>
                    <a:pt x="1024552" y="425768"/>
                    <a:pt x="1692999" y="545339"/>
                  </a:cubicBezTo>
                  <a:cubicBezTo>
                    <a:pt x="2361446" y="664911"/>
                    <a:pt x="3343746" y="807086"/>
                    <a:pt x="4010684" y="717429"/>
                  </a:cubicBezTo>
                  <a:cubicBezTo>
                    <a:pt x="4677622" y="627772"/>
                    <a:pt x="5037497" y="289677"/>
                    <a:pt x="5694629" y="7395"/>
                  </a:cubicBezTo>
                </a:path>
              </a:pathLst>
            </a:custGeom>
            <a:noFill/>
            <a:ln w="508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24" name="Group 623"/>
          <p:cNvGrpSpPr/>
          <p:nvPr/>
        </p:nvGrpSpPr>
        <p:grpSpPr>
          <a:xfrm>
            <a:off x="304800" y="5725180"/>
            <a:ext cx="8382000" cy="523220"/>
            <a:chOff x="228600" y="1828800"/>
            <a:chExt cx="8382000" cy="523220"/>
          </a:xfrm>
        </p:grpSpPr>
        <p:sp>
          <p:nvSpPr>
            <p:cNvPr id="625" name="TextBox 624"/>
            <p:cNvSpPr txBox="1"/>
            <p:nvPr/>
          </p:nvSpPr>
          <p:spPr>
            <a:xfrm>
              <a:off x="22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>
                      <a:lumMod val="50000"/>
                    </a:prst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TX</a:t>
              </a:r>
              <a:endParaRPr lang="en-US" sz="2800" dirty="0">
                <a:solidFill>
                  <a:prstClr val="white">
                    <a:lumMod val="50000"/>
                  </a:prst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784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>
                      <a:lumMod val="50000"/>
                    </a:prst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R</a:t>
              </a:r>
              <a:r>
                <a:rPr lang="en-US" sz="2800" dirty="0" smtClean="0">
                  <a:solidFill>
                    <a:prstClr val="white">
                      <a:lumMod val="50000"/>
                    </a:prst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X</a:t>
              </a:r>
              <a:endParaRPr lang="en-US" sz="2800" dirty="0">
                <a:solidFill>
                  <a:prstClr val="white">
                    <a:lumMod val="50000"/>
                  </a:prst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7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3352800" cy="365125"/>
          </a:xfrm>
        </p:spPr>
        <p:txBody>
          <a:bodyPr/>
          <a:lstStyle/>
          <a:p>
            <a:r>
              <a:rPr lang="en-US" sz="1400" dirty="0" smtClean="0">
                <a:solidFill>
                  <a:srgbClr val="000000"/>
                </a:solidFill>
              </a:rPr>
              <a:t>Slides from: </a:t>
            </a:r>
            <a:r>
              <a:rPr lang="en-US" sz="1400" dirty="0" err="1" smtClean="0">
                <a:solidFill>
                  <a:srgbClr val="000000"/>
                </a:solidFill>
              </a:rPr>
              <a:t>Alizadeh</a:t>
            </a:r>
            <a:r>
              <a:rPr lang="en-US" sz="1400" dirty="0" smtClean="0">
                <a:solidFill>
                  <a:srgbClr val="000000"/>
                </a:solidFill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</a:rPr>
              <a:t>HotNets</a:t>
            </a:r>
            <a:r>
              <a:rPr lang="en-US" sz="1400" dirty="0" smtClean="0">
                <a:solidFill>
                  <a:srgbClr val="000000"/>
                </a:solidFill>
              </a:rPr>
              <a:t> 2012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80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 animBg="1"/>
      <p:bldP spid="565" grpId="0" animBg="1"/>
      <p:bldP spid="566" grpId="0" animBg="1"/>
      <p:bldP spid="619" grpId="0" animBg="1"/>
      <p:bldP spid="620" grpId="0" animBg="1"/>
      <p:bldP spid="62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Bandwidth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374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Ideal: Each server can talk to any other server at its full access link rate </a:t>
            </a:r>
          </a:p>
          <a:p>
            <a:endParaRPr lang="en-US" dirty="0" smtClean="0"/>
          </a:p>
          <a:p>
            <a:r>
              <a:rPr lang="en-US" dirty="0" smtClean="0"/>
              <a:t>Conceptually: DC network as one giant switch</a:t>
            </a:r>
          </a:p>
          <a:p>
            <a:pPr lvl="1"/>
            <a:r>
              <a:rPr lang="en-US" dirty="0" smtClean="0"/>
              <a:t>Would require a 10 </a:t>
            </a:r>
            <a:r>
              <a:rPr lang="en-US" dirty="0" err="1" smtClean="0"/>
              <a:t>Pbits</a:t>
            </a:r>
            <a:r>
              <a:rPr lang="en-US" dirty="0" smtClean="0"/>
              <a:t>/sec switch!</a:t>
            </a:r>
          </a:p>
          <a:p>
            <a:pPr lvl="2"/>
            <a:r>
              <a:rPr lang="en-US" dirty="0" smtClean="0"/>
              <a:t>1M ports (one port/server)</a:t>
            </a:r>
          </a:p>
          <a:p>
            <a:pPr lvl="2"/>
            <a:r>
              <a:rPr lang="en-US" dirty="0" smtClean="0"/>
              <a:t>10Gbps per port </a:t>
            </a:r>
          </a:p>
          <a:p>
            <a:endParaRPr lang="en-US" dirty="0"/>
          </a:p>
          <a:p>
            <a:r>
              <a:rPr lang="en-US" dirty="0" smtClean="0"/>
              <a:t>Practical approach: build a network of switches (“fabric”) with high “bisection bandwidth”</a:t>
            </a:r>
          </a:p>
          <a:p>
            <a:pPr lvl="1"/>
            <a:r>
              <a:rPr lang="en-US" dirty="0" smtClean="0"/>
              <a:t>Each switch has practical #ports and link speeds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5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Bisection 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Partition a network into two equal parts</a:t>
            </a:r>
          </a:p>
          <a:p>
            <a:r>
              <a:rPr lang="en-US" dirty="0" smtClean="0"/>
              <a:t>Minimum bandwidth between the partitions is the </a:t>
            </a:r>
            <a:r>
              <a:rPr lang="en-US" dirty="0" smtClean="0">
                <a:solidFill>
                  <a:srgbClr val="FF0000"/>
                </a:solidFill>
              </a:rPr>
              <a:t>bisection bandwidth</a:t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Full </a:t>
            </a:r>
            <a:r>
              <a:rPr lang="en-US" dirty="0" smtClean="0"/>
              <a:t>bisection bandwidth: bisection bandwidth in an </a:t>
            </a:r>
            <a:r>
              <a:rPr lang="en-US" i="1" dirty="0" smtClean="0"/>
              <a:t>N</a:t>
            </a:r>
            <a:r>
              <a:rPr lang="en-US" dirty="0" smtClean="0"/>
              <a:t> node network is </a:t>
            </a:r>
            <a:r>
              <a:rPr lang="en-US" i="1" dirty="0"/>
              <a:t>N/2 </a:t>
            </a:r>
            <a:r>
              <a:rPr lang="en-US" dirty="0"/>
              <a:t>times the bandwidth of a single </a:t>
            </a:r>
            <a:r>
              <a:rPr lang="en-US" dirty="0" smtClean="0"/>
              <a:t>link</a:t>
            </a:r>
            <a:r>
              <a:rPr lang="en-US" dirty="0"/>
              <a:t> </a:t>
            </a:r>
            <a:endParaRPr lang="en-US" dirty="0" smtClean="0"/>
          </a:p>
          <a:p>
            <a:pPr marL="457200" lvl="1" indent="0">
              <a:buNone/>
            </a:pPr>
            <a:r>
              <a:rPr lang="en-US" i="1" dirty="0" smtClean="0">
                <a:sym typeface="Wingdings"/>
              </a:rPr>
              <a:t></a:t>
            </a:r>
            <a:r>
              <a:rPr lang="en-US" i="1" dirty="0" smtClean="0"/>
              <a:t>nodes </a:t>
            </a:r>
            <a:r>
              <a:rPr lang="en-US" i="1" dirty="0"/>
              <a:t>of any two halves can communicate at full speed with each other. </a:t>
            </a:r>
          </a:p>
        </p:txBody>
      </p:sp>
    </p:spTree>
    <p:extLst>
      <p:ext uri="{BB962C8B-B14F-4D97-AF65-F5344CB8AC3E}">
        <p14:creationId xmlns:p14="http://schemas.microsoft.com/office/powerpoint/2010/main" val="758348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Achieving Full Bisection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Bandwidth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10898" y="3397250"/>
            <a:ext cx="3384550" cy="24257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20000" dir="7200000" rotWithShape="0">
              <a:schemeClr val="tx1">
                <a:alpha val="69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en-US" sz="3000">
              <a:solidFill>
                <a:schemeClr val="tx1"/>
              </a:solidFill>
              <a:cs typeface="Times New Roman"/>
            </a:endParaRPr>
          </a:p>
        </p:txBody>
      </p:sp>
      <p:cxnSp>
        <p:nvCxnSpPr>
          <p:cNvPr id="9" name="Straight Connector 57"/>
          <p:cNvCxnSpPr>
            <a:cxnSpLocks noChangeShapeType="1"/>
          </p:cNvCxnSpPr>
          <p:nvPr/>
        </p:nvCxnSpPr>
        <p:spPr bwMode="auto">
          <a:xfrm>
            <a:off x="596448" y="2316163"/>
            <a:ext cx="7554913" cy="1111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3927527" y="2186312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CR</a:t>
            </a: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5350961" y="2186312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CR</a:t>
            </a:r>
            <a:endParaRPr lang="en-US">
              <a:latin typeface="Calibri" charset="0"/>
            </a:endParaRP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2952316" y="2948175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AR</a:t>
            </a: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3851328" y="2948175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AR</a:t>
            </a:r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5507706" y="2948175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AR</a:t>
            </a:r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6465385" y="2948175"/>
            <a:ext cx="376040" cy="26359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AR</a:t>
            </a:r>
          </a:p>
        </p:txBody>
      </p:sp>
      <p:cxnSp>
        <p:nvCxnSpPr>
          <p:cNvPr id="16" name="AutoShape 13"/>
          <p:cNvCxnSpPr>
            <a:cxnSpLocks noChangeShapeType="1"/>
          </p:cNvCxnSpPr>
          <p:nvPr/>
        </p:nvCxnSpPr>
        <p:spPr bwMode="auto">
          <a:xfrm rot="5400000">
            <a:off x="3378542" y="2210594"/>
            <a:ext cx="498475" cy="976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4"/>
          <p:cNvCxnSpPr>
            <a:cxnSpLocks noChangeShapeType="1"/>
          </p:cNvCxnSpPr>
          <p:nvPr/>
        </p:nvCxnSpPr>
        <p:spPr bwMode="auto">
          <a:xfrm rot="5400000" flipH="1" flipV="1">
            <a:off x="4089742" y="1499394"/>
            <a:ext cx="498475" cy="2398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15"/>
          <p:cNvCxnSpPr>
            <a:cxnSpLocks noChangeShapeType="1"/>
          </p:cNvCxnSpPr>
          <p:nvPr/>
        </p:nvCxnSpPr>
        <p:spPr bwMode="auto">
          <a:xfrm rot="5400000">
            <a:off x="4539798" y="1949451"/>
            <a:ext cx="498475" cy="149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6"/>
          <p:cNvCxnSpPr>
            <a:cxnSpLocks noChangeShapeType="1"/>
          </p:cNvCxnSpPr>
          <p:nvPr/>
        </p:nvCxnSpPr>
        <p:spPr bwMode="auto">
          <a:xfrm rot="16200000" flipH="1">
            <a:off x="5367679" y="2620170"/>
            <a:ext cx="498475" cy="157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17"/>
          <p:cNvCxnSpPr>
            <a:cxnSpLocks noChangeShapeType="1"/>
          </p:cNvCxnSpPr>
          <p:nvPr/>
        </p:nvCxnSpPr>
        <p:spPr bwMode="auto">
          <a:xfrm rot="16200000" flipH="1">
            <a:off x="5846311" y="2141538"/>
            <a:ext cx="498475" cy="1114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18"/>
          <p:cNvCxnSpPr>
            <a:cxnSpLocks noChangeShapeType="1"/>
          </p:cNvCxnSpPr>
          <p:nvPr/>
        </p:nvCxnSpPr>
        <p:spPr bwMode="auto">
          <a:xfrm rot="16200000" flipH="1">
            <a:off x="5135111" y="1430338"/>
            <a:ext cx="498475" cy="2536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19"/>
          <p:cNvCxnSpPr>
            <a:cxnSpLocks noChangeShapeType="1"/>
          </p:cNvCxnSpPr>
          <p:nvPr/>
        </p:nvCxnSpPr>
        <p:spPr bwMode="auto">
          <a:xfrm rot="5400000">
            <a:off x="3828598" y="2660651"/>
            <a:ext cx="498475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0"/>
          <p:cNvCxnSpPr>
            <a:cxnSpLocks noChangeShapeType="1"/>
          </p:cNvCxnSpPr>
          <p:nvPr/>
        </p:nvCxnSpPr>
        <p:spPr bwMode="auto">
          <a:xfrm rot="16200000" flipH="1">
            <a:off x="4656479" y="1908970"/>
            <a:ext cx="498475" cy="157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4482648" y="2667000"/>
            <a:ext cx="6834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Helvetica" charset="0"/>
                <a:cs typeface="Arial" charset="0"/>
              </a:rPr>
              <a:t>. . .</a:t>
            </a:r>
            <a:endParaRPr lang="en-US" sz="2800">
              <a:latin typeface="Calibri" charset="0"/>
              <a:cs typeface="Arial" charset="0"/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862690" y="3585284"/>
            <a:ext cx="352680" cy="242726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2963680" y="3585284"/>
            <a:ext cx="352680" cy="242726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7" name="AutoShape 59"/>
          <p:cNvCxnSpPr>
            <a:cxnSpLocks noChangeShapeType="1"/>
          </p:cNvCxnSpPr>
          <p:nvPr/>
        </p:nvCxnSpPr>
        <p:spPr bwMode="auto">
          <a:xfrm rot="5400000" flipH="1" flipV="1">
            <a:off x="2953092" y="3398044"/>
            <a:ext cx="3730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60"/>
          <p:cNvCxnSpPr>
            <a:cxnSpLocks noChangeShapeType="1"/>
          </p:cNvCxnSpPr>
          <p:nvPr/>
        </p:nvCxnSpPr>
        <p:spPr bwMode="auto">
          <a:xfrm rot="16200000" flipV="1">
            <a:off x="3403149" y="2947987"/>
            <a:ext cx="373062" cy="90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61"/>
          <p:cNvCxnSpPr>
            <a:cxnSpLocks noChangeShapeType="1"/>
          </p:cNvCxnSpPr>
          <p:nvPr/>
        </p:nvCxnSpPr>
        <p:spPr bwMode="auto">
          <a:xfrm rot="5400000" flipH="1" flipV="1">
            <a:off x="3853205" y="3398044"/>
            <a:ext cx="3730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62"/>
          <p:cNvCxnSpPr>
            <a:cxnSpLocks noChangeShapeType="1"/>
          </p:cNvCxnSpPr>
          <p:nvPr/>
        </p:nvCxnSpPr>
        <p:spPr bwMode="auto">
          <a:xfrm rot="5400000" flipH="1" flipV="1">
            <a:off x="3403149" y="2947987"/>
            <a:ext cx="373062" cy="90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63"/>
          <p:cNvCxnSpPr>
            <a:cxnSpLocks noChangeShapeType="1"/>
          </p:cNvCxnSpPr>
          <p:nvPr/>
        </p:nvCxnSpPr>
        <p:spPr bwMode="auto">
          <a:xfrm>
            <a:off x="3315836" y="3706813"/>
            <a:ext cx="5461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4"/>
          <p:cNvCxnSpPr>
            <a:cxnSpLocks noChangeShapeType="1"/>
          </p:cNvCxnSpPr>
          <p:nvPr/>
        </p:nvCxnSpPr>
        <p:spPr bwMode="auto">
          <a:xfrm rot="5400000" flipH="1" flipV="1">
            <a:off x="2919754" y="3193257"/>
            <a:ext cx="485775" cy="1754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5"/>
          <p:cNvCxnSpPr>
            <a:cxnSpLocks noChangeShapeType="1"/>
          </p:cNvCxnSpPr>
          <p:nvPr/>
        </p:nvCxnSpPr>
        <p:spPr bwMode="auto">
          <a:xfrm rot="5400000" flipH="1" flipV="1">
            <a:off x="2469698" y="3643313"/>
            <a:ext cx="485775" cy="854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66"/>
          <p:cNvCxnSpPr>
            <a:cxnSpLocks noChangeShapeType="1"/>
          </p:cNvCxnSpPr>
          <p:nvPr/>
        </p:nvCxnSpPr>
        <p:spPr bwMode="auto">
          <a:xfrm rot="16200000" flipV="1">
            <a:off x="2919754" y="4047332"/>
            <a:ext cx="485775" cy="460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67"/>
          <p:cNvCxnSpPr>
            <a:cxnSpLocks noChangeShapeType="1"/>
          </p:cNvCxnSpPr>
          <p:nvPr/>
        </p:nvCxnSpPr>
        <p:spPr bwMode="auto">
          <a:xfrm rot="5400000" flipH="1" flipV="1">
            <a:off x="3369811" y="3643313"/>
            <a:ext cx="485775" cy="854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450850" y="1809750"/>
            <a:ext cx="1212397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>
                <a:latin typeface="+mn-lt"/>
                <a:ea typeface="Arial" charset="0"/>
                <a:cs typeface="Arial" charset="0"/>
              </a:rPr>
              <a:t>Internet</a:t>
            </a:r>
          </a:p>
        </p:txBody>
      </p:sp>
      <p:sp>
        <p:nvSpPr>
          <p:cNvPr id="37" name="Rectangle 38"/>
          <p:cNvSpPr>
            <a:spLocks noChangeArrowheads="1"/>
          </p:cNvSpPr>
          <p:nvPr/>
        </p:nvSpPr>
        <p:spPr bwMode="auto">
          <a:xfrm>
            <a:off x="3008943" y="4313417"/>
            <a:ext cx="352680" cy="242724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2109933" y="4313415"/>
            <a:ext cx="352680" cy="242726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39" name="AutoShape 69"/>
          <p:cNvCxnSpPr>
            <a:cxnSpLocks noChangeShapeType="1"/>
          </p:cNvCxnSpPr>
          <p:nvPr/>
        </p:nvCxnSpPr>
        <p:spPr bwMode="auto">
          <a:xfrm rot="5400000" flipH="1" flipV="1">
            <a:off x="2526054" y="4318794"/>
            <a:ext cx="422275" cy="8969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70"/>
          <p:cNvCxnSpPr>
            <a:cxnSpLocks noChangeShapeType="1"/>
          </p:cNvCxnSpPr>
          <p:nvPr/>
        </p:nvCxnSpPr>
        <p:spPr bwMode="auto">
          <a:xfrm rot="16200000" flipV="1">
            <a:off x="2075998" y="4765675"/>
            <a:ext cx="422275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71"/>
          <p:cNvCxnSpPr>
            <a:cxnSpLocks noChangeShapeType="1"/>
          </p:cNvCxnSpPr>
          <p:nvPr/>
        </p:nvCxnSpPr>
        <p:spPr bwMode="auto">
          <a:xfrm rot="16200000" flipV="1">
            <a:off x="2525260" y="4316413"/>
            <a:ext cx="422275" cy="901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72"/>
          <p:cNvCxnSpPr>
            <a:cxnSpLocks noChangeShapeType="1"/>
          </p:cNvCxnSpPr>
          <p:nvPr/>
        </p:nvCxnSpPr>
        <p:spPr bwMode="auto">
          <a:xfrm rot="16200000" flipV="1">
            <a:off x="2975317" y="4766469"/>
            <a:ext cx="4222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AutoShape 80"/>
          <p:cNvSpPr>
            <a:spLocks noChangeArrowheads="1"/>
          </p:cNvSpPr>
          <p:nvPr/>
        </p:nvSpPr>
        <p:spPr bwMode="auto">
          <a:xfrm rot="16171351">
            <a:off x="2054602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6" name="AutoShape 82"/>
          <p:cNvSpPr>
            <a:spLocks noChangeArrowheads="1"/>
          </p:cNvSpPr>
          <p:nvPr/>
        </p:nvSpPr>
        <p:spPr bwMode="auto">
          <a:xfrm rot="16171351">
            <a:off x="2953612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7" name="AutoShape 82"/>
          <p:cNvSpPr>
            <a:spLocks noChangeArrowheads="1"/>
          </p:cNvSpPr>
          <p:nvPr/>
        </p:nvSpPr>
        <p:spPr bwMode="auto">
          <a:xfrm rot="16171351">
            <a:off x="2400467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8" name="Rectangle 21"/>
          <p:cNvSpPr>
            <a:spLocks noChangeArrowheads="1"/>
          </p:cNvSpPr>
          <p:nvPr/>
        </p:nvSpPr>
        <p:spPr bwMode="auto">
          <a:xfrm>
            <a:off x="2752273" y="5029200"/>
            <a:ext cx="344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alibri" charset="0"/>
                <a:cs typeface="Arial" charset="0"/>
              </a:rPr>
              <a:t>…</a:t>
            </a:r>
          </a:p>
        </p:txBody>
      </p:sp>
      <p:cxnSp>
        <p:nvCxnSpPr>
          <p:cNvPr id="49" name="AutoShape 69"/>
          <p:cNvCxnSpPr>
            <a:cxnSpLocks noChangeShapeType="1"/>
          </p:cNvCxnSpPr>
          <p:nvPr/>
        </p:nvCxnSpPr>
        <p:spPr bwMode="auto">
          <a:xfrm rot="5400000" flipH="1" flipV="1">
            <a:off x="2699092" y="4491831"/>
            <a:ext cx="422275" cy="550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69"/>
          <p:cNvCxnSpPr>
            <a:cxnSpLocks noChangeShapeType="1"/>
          </p:cNvCxnSpPr>
          <p:nvPr/>
        </p:nvCxnSpPr>
        <p:spPr bwMode="auto">
          <a:xfrm rot="16200000" flipV="1">
            <a:off x="2249035" y="4592638"/>
            <a:ext cx="422275" cy="349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4714879" y="4313417"/>
            <a:ext cx="352680" cy="242724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3815869" y="4313415"/>
            <a:ext cx="352680" cy="242726"/>
          </a:xfrm>
          <a:prstGeom prst="rect">
            <a:avLst/>
          </a:prstGeom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plastic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53" name="AutoShape 69"/>
          <p:cNvCxnSpPr>
            <a:cxnSpLocks noChangeShapeType="1"/>
          </p:cNvCxnSpPr>
          <p:nvPr/>
        </p:nvCxnSpPr>
        <p:spPr bwMode="auto">
          <a:xfrm rot="5400000" flipH="1" flipV="1">
            <a:off x="4231823" y="4319588"/>
            <a:ext cx="422275" cy="895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70"/>
          <p:cNvCxnSpPr>
            <a:cxnSpLocks noChangeShapeType="1"/>
          </p:cNvCxnSpPr>
          <p:nvPr/>
        </p:nvCxnSpPr>
        <p:spPr bwMode="auto">
          <a:xfrm rot="16200000" flipV="1">
            <a:off x="3782561" y="4765675"/>
            <a:ext cx="422275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AutoShape 71"/>
          <p:cNvCxnSpPr>
            <a:cxnSpLocks noChangeShapeType="1"/>
          </p:cNvCxnSpPr>
          <p:nvPr/>
        </p:nvCxnSpPr>
        <p:spPr bwMode="auto">
          <a:xfrm rot="16200000" flipV="1">
            <a:off x="4231823" y="4316413"/>
            <a:ext cx="422275" cy="901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AutoShape 72"/>
          <p:cNvCxnSpPr>
            <a:cxnSpLocks noChangeShapeType="1"/>
          </p:cNvCxnSpPr>
          <p:nvPr/>
        </p:nvCxnSpPr>
        <p:spPr bwMode="auto">
          <a:xfrm rot="16200000" flipV="1">
            <a:off x="4681086" y="4765675"/>
            <a:ext cx="422275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AutoShape 80"/>
          <p:cNvSpPr>
            <a:spLocks noChangeArrowheads="1"/>
          </p:cNvSpPr>
          <p:nvPr/>
        </p:nvSpPr>
        <p:spPr bwMode="auto">
          <a:xfrm rot="16171351">
            <a:off x="3760538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8" name="AutoShape 82"/>
          <p:cNvSpPr>
            <a:spLocks noChangeArrowheads="1"/>
          </p:cNvSpPr>
          <p:nvPr/>
        </p:nvSpPr>
        <p:spPr bwMode="auto">
          <a:xfrm rot="16171351">
            <a:off x="4659547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9" name="AutoShape 82"/>
          <p:cNvSpPr>
            <a:spLocks noChangeArrowheads="1"/>
          </p:cNvSpPr>
          <p:nvPr/>
        </p:nvSpPr>
        <p:spPr bwMode="auto">
          <a:xfrm rot="16171351">
            <a:off x="4106402" y="5064161"/>
            <a:ext cx="472701" cy="299670"/>
          </a:xfrm>
          <a:prstGeom prst="flowChartPredefinedProcess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8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  <a:sp3d prstMaterial="powder"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0" name="Rectangle 21"/>
          <p:cNvSpPr>
            <a:spLocks noChangeArrowheads="1"/>
          </p:cNvSpPr>
          <p:nvPr/>
        </p:nvSpPr>
        <p:spPr bwMode="auto">
          <a:xfrm>
            <a:off x="4444548" y="5029200"/>
            <a:ext cx="34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alibri" charset="0"/>
                <a:cs typeface="Arial" charset="0"/>
              </a:rPr>
              <a:t>…</a:t>
            </a:r>
          </a:p>
        </p:txBody>
      </p:sp>
      <p:cxnSp>
        <p:nvCxnSpPr>
          <p:cNvPr id="61" name="AutoShape 69"/>
          <p:cNvCxnSpPr>
            <a:cxnSpLocks noChangeShapeType="1"/>
          </p:cNvCxnSpPr>
          <p:nvPr/>
        </p:nvCxnSpPr>
        <p:spPr bwMode="auto">
          <a:xfrm rot="5400000" flipH="1" flipV="1">
            <a:off x="4404861" y="4492625"/>
            <a:ext cx="422275" cy="549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AutoShape 69"/>
          <p:cNvCxnSpPr>
            <a:cxnSpLocks noChangeShapeType="1"/>
          </p:cNvCxnSpPr>
          <p:nvPr/>
        </p:nvCxnSpPr>
        <p:spPr bwMode="auto">
          <a:xfrm rot="16200000" flipV="1">
            <a:off x="3955598" y="4592638"/>
            <a:ext cx="422275" cy="349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64"/>
          <p:cNvCxnSpPr>
            <a:cxnSpLocks noChangeShapeType="1"/>
          </p:cNvCxnSpPr>
          <p:nvPr/>
        </p:nvCxnSpPr>
        <p:spPr bwMode="auto">
          <a:xfrm rot="16200000" flipV="1">
            <a:off x="3772242" y="3194844"/>
            <a:ext cx="485775" cy="1751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AutoShape 65"/>
          <p:cNvCxnSpPr>
            <a:cxnSpLocks noChangeShapeType="1"/>
          </p:cNvCxnSpPr>
          <p:nvPr/>
        </p:nvCxnSpPr>
        <p:spPr bwMode="auto">
          <a:xfrm rot="16200000" flipV="1">
            <a:off x="3322979" y="3644107"/>
            <a:ext cx="485775" cy="8524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AutoShape 66"/>
          <p:cNvCxnSpPr>
            <a:cxnSpLocks noChangeShapeType="1"/>
          </p:cNvCxnSpPr>
          <p:nvPr/>
        </p:nvCxnSpPr>
        <p:spPr bwMode="auto">
          <a:xfrm rot="5400000" flipH="1" flipV="1">
            <a:off x="3773036" y="4046538"/>
            <a:ext cx="485775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67"/>
          <p:cNvCxnSpPr>
            <a:cxnSpLocks noChangeShapeType="1"/>
          </p:cNvCxnSpPr>
          <p:nvPr/>
        </p:nvCxnSpPr>
        <p:spPr bwMode="auto">
          <a:xfrm rot="16200000" flipV="1">
            <a:off x="4222298" y="3644901"/>
            <a:ext cx="485775" cy="850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Rectangle 21"/>
          <p:cNvSpPr>
            <a:spLocks noChangeArrowheads="1"/>
          </p:cNvSpPr>
          <p:nvPr/>
        </p:nvSpPr>
        <p:spPr bwMode="auto">
          <a:xfrm>
            <a:off x="5308148" y="4232275"/>
            <a:ext cx="6834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Helvetica" charset="0"/>
                <a:cs typeface="Arial" charset="0"/>
              </a:rPr>
              <a:t>. . .</a:t>
            </a:r>
            <a:endParaRPr lang="en-US" sz="2800">
              <a:latin typeface="Calibri" charset="0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14073" y="5465763"/>
            <a:ext cx="3349625" cy="339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~ </a:t>
            </a:r>
            <a:r>
              <a:rPr lang="en-US" sz="1600" dirty="0" smtClean="0">
                <a:solidFill>
                  <a:schemeClr val="tx1"/>
                </a:solidFill>
              </a:rPr>
              <a:t>40 </a:t>
            </a:r>
            <a:r>
              <a:rPr lang="en-US" sz="1600" dirty="0">
                <a:solidFill>
                  <a:schemeClr val="tx1"/>
                </a:solidFill>
              </a:rPr>
              <a:t>servers</a:t>
            </a:r>
            <a:r>
              <a:rPr lang="en-US" sz="1600" dirty="0" smtClean="0">
                <a:solidFill>
                  <a:schemeClr val="tx1"/>
                </a:solidFill>
              </a:rPr>
              <a:t>/rack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9" name="AutoShape 17"/>
          <p:cNvCxnSpPr>
            <a:cxnSpLocks noChangeShapeType="1"/>
          </p:cNvCxnSpPr>
          <p:nvPr/>
        </p:nvCxnSpPr>
        <p:spPr bwMode="auto">
          <a:xfrm rot="5400000" flipH="1" flipV="1">
            <a:off x="5463723" y="1947863"/>
            <a:ext cx="312738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AutoShape 17"/>
          <p:cNvCxnSpPr>
            <a:cxnSpLocks noChangeShapeType="1"/>
          </p:cNvCxnSpPr>
          <p:nvPr/>
        </p:nvCxnSpPr>
        <p:spPr bwMode="auto">
          <a:xfrm rot="16200000" flipV="1">
            <a:off x="5311323" y="1958975"/>
            <a:ext cx="312738" cy="1412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AutoShape 17"/>
          <p:cNvCxnSpPr>
            <a:cxnSpLocks noChangeShapeType="1"/>
          </p:cNvCxnSpPr>
          <p:nvPr/>
        </p:nvCxnSpPr>
        <p:spPr bwMode="auto">
          <a:xfrm rot="5400000">
            <a:off x="5377998" y="2024063"/>
            <a:ext cx="322263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AutoShape 17"/>
          <p:cNvCxnSpPr>
            <a:cxnSpLocks noChangeShapeType="1"/>
          </p:cNvCxnSpPr>
          <p:nvPr/>
        </p:nvCxnSpPr>
        <p:spPr bwMode="auto">
          <a:xfrm rot="5400000" flipH="1" flipV="1">
            <a:off x="4029417" y="1942307"/>
            <a:ext cx="330200" cy="157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17"/>
          <p:cNvCxnSpPr>
            <a:cxnSpLocks noChangeShapeType="1"/>
          </p:cNvCxnSpPr>
          <p:nvPr/>
        </p:nvCxnSpPr>
        <p:spPr bwMode="auto">
          <a:xfrm rot="16200000" flipV="1">
            <a:off x="3877017" y="1947069"/>
            <a:ext cx="330200" cy="1476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AutoShape 17"/>
          <p:cNvCxnSpPr>
            <a:cxnSpLocks noChangeShapeType="1"/>
          </p:cNvCxnSpPr>
          <p:nvPr/>
        </p:nvCxnSpPr>
        <p:spPr bwMode="auto">
          <a:xfrm rot="5400000">
            <a:off x="3947661" y="2017713"/>
            <a:ext cx="336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Oval Callout 3"/>
          <p:cNvSpPr/>
          <p:nvPr/>
        </p:nvSpPr>
        <p:spPr>
          <a:xfrm>
            <a:off x="168078" y="3641306"/>
            <a:ext cx="1476493" cy="914835"/>
          </a:xfrm>
          <a:prstGeom prst="wedgeEllipseCallout">
            <a:avLst>
              <a:gd name="adj1" fmla="val 88535"/>
              <a:gd name="adj2" fmla="val 70563"/>
            </a:avLst>
          </a:prstGeom>
          <a:solidFill>
            <a:srgbClr val="FCD5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rgbClr val="000090"/>
              </a:solidFill>
            </a:endParaRP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10Gbps links</a:t>
            </a:r>
          </a:p>
          <a:p>
            <a:pPr algn="ctr"/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76" name="Oval Callout 75"/>
          <p:cNvSpPr/>
          <p:nvPr/>
        </p:nvSpPr>
        <p:spPr>
          <a:xfrm>
            <a:off x="112056" y="2787607"/>
            <a:ext cx="2442752" cy="646991"/>
          </a:xfrm>
          <a:prstGeom prst="wedgeEllipseCallout">
            <a:avLst>
              <a:gd name="adj1" fmla="val 53894"/>
              <a:gd name="adj2" fmla="val 129056"/>
            </a:avLst>
          </a:prstGeom>
          <a:solidFill>
            <a:srgbClr val="FCD5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O(40x10) </a:t>
            </a:r>
            <a:r>
              <a:rPr lang="en-US" sz="2000" dirty="0" err="1" smtClean="0">
                <a:solidFill>
                  <a:srgbClr val="000090"/>
                </a:solidFill>
              </a:rPr>
              <a:t>Gbps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77" name="Oval Callout 76"/>
          <p:cNvSpPr/>
          <p:nvPr/>
        </p:nvSpPr>
        <p:spPr>
          <a:xfrm>
            <a:off x="918871" y="1669172"/>
            <a:ext cx="2442752" cy="646991"/>
          </a:xfrm>
          <a:prstGeom prst="wedgeEllipseCallout">
            <a:avLst>
              <a:gd name="adj1" fmla="val 61540"/>
              <a:gd name="adj2" fmla="val 103080"/>
            </a:avLst>
          </a:prstGeom>
          <a:solidFill>
            <a:srgbClr val="FCD5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O(40x10x100)</a:t>
            </a:r>
            <a:r>
              <a:rPr lang="en-US" sz="2000" dirty="0" err="1" smtClean="0">
                <a:solidFill>
                  <a:srgbClr val="000090"/>
                </a:solidFill>
              </a:rPr>
              <a:t>Gbps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324337"/>
            <a:ext cx="3810000" cy="2127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sp>
        <p:nvSpPr>
          <p:cNvPr id="79" name="Content Placeholder 1"/>
          <p:cNvSpPr txBox="1">
            <a:spLocks/>
          </p:cNvSpPr>
          <p:nvPr/>
        </p:nvSpPr>
        <p:spPr>
          <a:xfrm>
            <a:off x="2665066" y="6000650"/>
            <a:ext cx="4099626" cy="62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“scale up”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01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6" grpId="0" animBg="1"/>
      <p:bldP spid="77" grpId="0" animBg="1"/>
      <p:bldP spid="7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Achieving Full Bisection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Bandwidth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“Scaling up” a traditional tree topology is expensive!</a:t>
            </a:r>
          </a:p>
          <a:p>
            <a:pPr lvl="1"/>
            <a:r>
              <a:rPr lang="en-US" dirty="0" smtClean="0"/>
              <a:t>requires non-commodity / impractical / link and switch components </a:t>
            </a:r>
          </a:p>
          <a:p>
            <a:pPr lvl="1"/>
            <a:endParaRPr lang="en-US" dirty="0"/>
          </a:p>
          <a:p>
            <a:r>
              <a:rPr lang="en-US" dirty="0" smtClean="0"/>
              <a:t>Solutions?</a:t>
            </a:r>
          </a:p>
          <a:p>
            <a:pPr lvl="1"/>
            <a:r>
              <a:rPr lang="en-US" dirty="0" smtClean="0"/>
              <a:t>Over-subscribe (i.e., provision less than full BBW)</a:t>
            </a:r>
          </a:p>
          <a:p>
            <a:pPr lvl="1"/>
            <a:r>
              <a:rPr lang="en-US" dirty="0" smtClean="0"/>
              <a:t>Better topologies</a:t>
            </a:r>
          </a:p>
        </p:txBody>
      </p:sp>
    </p:spTree>
    <p:extLst>
      <p:ext uri="{BB962C8B-B14F-4D97-AF65-F5344CB8AC3E}">
        <p14:creationId xmlns:p14="http://schemas.microsoft.com/office/powerpoint/2010/main" val="200431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Oversubscription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39" y="1679073"/>
            <a:ext cx="6170119" cy="3444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61761" y="5366525"/>
            <a:ext cx="7825039" cy="1289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Need techniques to avoid congesting oversubscribed links!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88031" y="1864074"/>
            <a:ext cx="2505397" cy="2477615"/>
            <a:chOff x="-1015559" y="1163801"/>
            <a:chExt cx="2505397" cy="247761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0" name="Oval Callout 9"/>
            <p:cNvSpPr/>
            <p:nvPr/>
          </p:nvSpPr>
          <p:spPr>
            <a:xfrm>
              <a:off x="-1015559" y="2987829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90"/>
                  </a:solidFill>
                </a:rPr>
                <a:t>10G</a:t>
              </a:r>
              <a:endParaRPr lang="en-US" sz="2000" dirty="0">
                <a:solidFill>
                  <a:srgbClr val="000090"/>
                </a:solidFill>
              </a:endParaRPr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-423040" y="2075815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90"/>
                  </a:solidFill>
                </a:rPr>
                <a:t>20G</a:t>
              </a:r>
              <a:endParaRPr lang="en-US" sz="2000" dirty="0">
                <a:solidFill>
                  <a:srgbClr val="000090"/>
                </a:solidFill>
              </a:endParaRPr>
            </a:p>
          </p:txBody>
        </p:sp>
        <p:sp>
          <p:nvSpPr>
            <p:cNvPr id="12" name="Oval Callout 11"/>
            <p:cNvSpPr/>
            <p:nvPr/>
          </p:nvSpPr>
          <p:spPr>
            <a:xfrm>
              <a:off x="609599" y="1163801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90"/>
                  </a:solidFill>
                </a:rPr>
                <a:t>40G</a:t>
              </a:r>
              <a:endParaRPr lang="en-US" sz="2000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3417" y="1867084"/>
            <a:ext cx="2505397" cy="2477615"/>
            <a:chOff x="457199" y="1817388"/>
            <a:chExt cx="2505397" cy="2477615"/>
          </a:xfrm>
        </p:grpSpPr>
        <p:sp>
          <p:nvSpPr>
            <p:cNvPr id="7" name="Oval Callout 6"/>
            <p:cNvSpPr/>
            <p:nvPr/>
          </p:nvSpPr>
          <p:spPr>
            <a:xfrm>
              <a:off x="457199" y="3641416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FCD5B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90"/>
                  </a:solidFill>
                </a:rPr>
                <a:t>10G</a:t>
              </a:r>
              <a:endParaRPr lang="en-US" sz="2000" dirty="0">
                <a:solidFill>
                  <a:srgbClr val="000090"/>
                </a:solidFill>
              </a:endParaRPr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1049718" y="2729402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FCD5B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90"/>
                  </a:solidFill>
                </a:rPr>
                <a:t>10G</a:t>
              </a:r>
              <a:endParaRPr lang="en-US" sz="2000" dirty="0">
                <a:solidFill>
                  <a:srgbClr val="000090"/>
                </a:solidFill>
              </a:endParaRPr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2082357" y="1817388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FCD5B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90"/>
                  </a:solidFill>
                </a:rPr>
                <a:t>20G</a:t>
              </a:r>
              <a:endParaRPr lang="en-US" sz="2000" dirty="0">
                <a:solidFill>
                  <a:srgbClr val="0000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78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Better topologies?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0" y="2383933"/>
            <a:ext cx="3865832" cy="25149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grpSp>
        <p:nvGrpSpPr>
          <p:cNvPr id="17" name="Group 16"/>
          <p:cNvGrpSpPr/>
          <p:nvPr/>
        </p:nvGrpSpPr>
        <p:grpSpPr>
          <a:xfrm>
            <a:off x="125055" y="1902761"/>
            <a:ext cx="2126772" cy="2071776"/>
            <a:chOff x="-570881" y="1163801"/>
            <a:chExt cx="2104460" cy="2814136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8" name="Oval Callout 17"/>
            <p:cNvSpPr/>
            <p:nvPr/>
          </p:nvSpPr>
          <p:spPr>
            <a:xfrm>
              <a:off x="645147" y="3324350"/>
              <a:ext cx="888432" cy="653587"/>
            </a:xfrm>
            <a:prstGeom prst="wedgeEllipseCallout">
              <a:avLst>
                <a:gd name="adj1" fmla="val -101110"/>
                <a:gd name="adj2" fmla="val 8721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10G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  <p:sp>
          <p:nvSpPr>
            <p:cNvPr id="19" name="Oval Callout 18"/>
            <p:cNvSpPr/>
            <p:nvPr/>
          </p:nvSpPr>
          <p:spPr>
            <a:xfrm>
              <a:off x="-570881" y="2050450"/>
              <a:ext cx="921756" cy="653587"/>
            </a:xfrm>
            <a:prstGeom prst="wedgeEllipseCallout">
              <a:avLst>
                <a:gd name="adj1" fmla="val 40809"/>
                <a:gd name="adj2" fmla="val 141549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20G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  <p:sp>
          <p:nvSpPr>
            <p:cNvPr id="20" name="Oval Callout 19"/>
            <p:cNvSpPr/>
            <p:nvPr/>
          </p:nvSpPr>
          <p:spPr>
            <a:xfrm>
              <a:off x="498716" y="1163801"/>
              <a:ext cx="880239" cy="653587"/>
            </a:xfrm>
            <a:prstGeom prst="wedgeEllipseCallout">
              <a:avLst>
                <a:gd name="adj1" fmla="val -4394"/>
                <a:gd name="adj2" fmla="val 12214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40G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sp>
        <p:nvSpPr>
          <p:cNvPr id="21" name="Content Placeholder 1"/>
          <p:cNvSpPr txBox="1">
            <a:spLocks/>
          </p:cNvSpPr>
          <p:nvPr/>
        </p:nvSpPr>
        <p:spPr>
          <a:xfrm>
            <a:off x="148977" y="4898889"/>
            <a:ext cx="4099626" cy="62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“scale up” approach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5015441" y="1608260"/>
            <a:ext cx="3749118" cy="3211917"/>
            <a:chOff x="224106" y="402291"/>
            <a:chExt cx="8760152" cy="56854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2"/>
            <a:stretch/>
          </p:blipFill>
          <p:spPr bwMode="auto">
            <a:xfrm>
              <a:off x="224106" y="402291"/>
              <a:ext cx="8760152" cy="490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" name="Group 25"/>
            <p:cNvGrpSpPr/>
            <p:nvPr/>
          </p:nvGrpSpPr>
          <p:grpSpPr>
            <a:xfrm>
              <a:off x="504241" y="5116656"/>
              <a:ext cx="1422326" cy="971044"/>
              <a:chOff x="504241" y="5116656"/>
              <a:chExt cx="1422326" cy="971044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04241" y="5508808"/>
                <a:ext cx="560263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400665" y="5508808"/>
                <a:ext cx="525902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/>
              <p:cNvCxnSpPr>
                <a:stCxn id="48" idx="0"/>
              </p:cNvCxnSpPr>
              <p:nvPr/>
            </p:nvCxnSpPr>
            <p:spPr>
              <a:xfrm flipH="1" flipV="1">
                <a:off x="504241" y="5116656"/>
                <a:ext cx="280132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8" idx="0"/>
              </p:cNvCxnSpPr>
              <p:nvPr/>
            </p:nvCxnSpPr>
            <p:spPr>
              <a:xfrm flipV="1">
                <a:off x="784373" y="5116656"/>
                <a:ext cx="821721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9" idx="1"/>
              </p:cNvCxnSpPr>
              <p:nvPr/>
            </p:nvCxnSpPr>
            <p:spPr>
              <a:xfrm flipH="1" flipV="1">
                <a:off x="840402" y="5116657"/>
                <a:ext cx="637280" cy="4769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9" idx="0"/>
              </p:cNvCxnSpPr>
              <p:nvPr/>
            </p:nvCxnSpPr>
            <p:spPr>
              <a:xfrm flipV="1">
                <a:off x="1663616" y="5116656"/>
                <a:ext cx="262950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2692272" y="5116657"/>
              <a:ext cx="1422326" cy="971044"/>
              <a:chOff x="504241" y="5116656"/>
              <a:chExt cx="1422326" cy="971044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4241" y="5508808"/>
                <a:ext cx="560263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400665" y="5508808"/>
                <a:ext cx="525902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/>
              <p:cNvCxnSpPr>
                <a:stCxn id="42" idx="0"/>
              </p:cNvCxnSpPr>
              <p:nvPr/>
            </p:nvCxnSpPr>
            <p:spPr>
              <a:xfrm flipH="1" flipV="1">
                <a:off x="504241" y="5116656"/>
                <a:ext cx="280132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2" idx="0"/>
              </p:cNvCxnSpPr>
              <p:nvPr/>
            </p:nvCxnSpPr>
            <p:spPr>
              <a:xfrm flipV="1">
                <a:off x="784373" y="5116656"/>
                <a:ext cx="821721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1"/>
              </p:cNvCxnSpPr>
              <p:nvPr/>
            </p:nvCxnSpPr>
            <p:spPr>
              <a:xfrm flipH="1" flipV="1">
                <a:off x="840402" y="5116657"/>
                <a:ext cx="637280" cy="4769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3" idx="0"/>
              </p:cNvCxnSpPr>
              <p:nvPr/>
            </p:nvCxnSpPr>
            <p:spPr>
              <a:xfrm flipV="1">
                <a:off x="1663616" y="5116656"/>
                <a:ext cx="262950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4898979" y="5108063"/>
              <a:ext cx="1422326" cy="971044"/>
              <a:chOff x="504241" y="5116656"/>
              <a:chExt cx="1422326" cy="971044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504241" y="5508808"/>
                <a:ext cx="560263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400665" y="5508808"/>
                <a:ext cx="525902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>
                <a:stCxn id="36" idx="0"/>
              </p:cNvCxnSpPr>
              <p:nvPr/>
            </p:nvCxnSpPr>
            <p:spPr>
              <a:xfrm flipH="1" flipV="1">
                <a:off x="504241" y="5116656"/>
                <a:ext cx="280132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6" idx="0"/>
              </p:cNvCxnSpPr>
              <p:nvPr/>
            </p:nvCxnSpPr>
            <p:spPr>
              <a:xfrm flipV="1">
                <a:off x="784373" y="5116656"/>
                <a:ext cx="821721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7" idx="1"/>
              </p:cNvCxnSpPr>
              <p:nvPr/>
            </p:nvCxnSpPr>
            <p:spPr>
              <a:xfrm flipH="1" flipV="1">
                <a:off x="840402" y="5116657"/>
                <a:ext cx="637280" cy="4769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7" idx="0"/>
              </p:cNvCxnSpPr>
              <p:nvPr/>
            </p:nvCxnSpPr>
            <p:spPr>
              <a:xfrm flipV="1">
                <a:off x="1663616" y="5116656"/>
                <a:ext cx="262950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7124361" y="5116658"/>
              <a:ext cx="1422326" cy="971044"/>
              <a:chOff x="504241" y="5116656"/>
              <a:chExt cx="1422326" cy="971044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504241" y="5508808"/>
                <a:ext cx="560263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400665" y="5508808"/>
                <a:ext cx="525902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/>
              <p:cNvCxnSpPr>
                <a:stCxn id="30" idx="0"/>
              </p:cNvCxnSpPr>
              <p:nvPr/>
            </p:nvCxnSpPr>
            <p:spPr>
              <a:xfrm flipH="1" flipV="1">
                <a:off x="504241" y="5116656"/>
                <a:ext cx="280132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0" idx="0"/>
              </p:cNvCxnSpPr>
              <p:nvPr/>
            </p:nvCxnSpPr>
            <p:spPr>
              <a:xfrm flipV="1">
                <a:off x="784373" y="5116656"/>
                <a:ext cx="821721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1" idx="1"/>
              </p:cNvCxnSpPr>
              <p:nvPr/>
            </p:nvCxnSpPr>
            <p:spPr>
              <a:xfrm flipH="1" flipV="1">
                <a:off x="840402" y="5116657"/>
                <a:ext cx="637280" cy="4769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31" idx="0"/>
              </p:cNvCxnSpPr>
              <p:nvPr/>
            </p:nvCxnSpPr>
            <p:spPr>
              <a:xfrm flipV="1">
                <a:off x="1663616" y="5116656"/>
                <a:ext cx="262950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Content Placeholder 1"/>
          <p:cNvSpPr txBox="1">
            <a:spLocks/>
          </p:cNvSpPr>
          <p:nvPr/>
        </p:nvSpPr>
        <p:spPr>
          <a:xfrm>
            <a:off x="4686212" y="4898889"/>
            <a:ext cx="4099626" cy="62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“scale out”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015441" y="1608260"/>
            <a:ext cx="3749118" cy="3211917"/>
            <a:chOff x="224106" y="402291"/>
            <a:chExt cx="8760152" cy="56854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2"/>
            <a:stretch/>
          </p:blipFill>
          <p:spPr bwMode="auto">
            <a:xfrm>
              <a:off x="224106" y="402291"/>
              <a:ext cx="8760152" cy="490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" name="Group 25"/>
            <p:cNvGrpSpPr/>
            <p:nvPr/>
          </p:nvGrpSpPr>
          <p:grpSpPr>
            <a:xfrm>
              <a:off x="504241" y="5116656"/>
              <a:ext cx="1422326" cy="971044"/>
              <a:chOff x="504241" y="5116656"/>
              <a:chExt cx="1422326" cy="971044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04241" y="5508808"/>
                <a:ext cx="560263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400665" y="5508808"/>
                <a:ext cx="525902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/>
              <p:cNvCxnSpPr>
                <a:stCxn id="48" idx="0"/>
              </p:cNvCxnSpPr>
              <p:nvPr/>
            </p:nvCxnSpPr>
            <p:spPr>
              <a:xfrm flipH="1" flipV="1">
                <a:off x="504241" y="5116656"/>
                <a:ext cx="280132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8" idx="0"/>
              </p:cNvCxnSpPr>
              <p:nvPr/>
            </p:nvCxnSpPr>
            <p:spPr>
              <a:xfrm flipV="1">
                <a:off x="784373" y="5116656"/>
                <a:ext cx="821721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9" idx="1"/>
              </p:cNvCxnSpPr>
              <p:nvPr/>
            </p:nvCxnSpPr>
            <p:spPr>
              <a:xfrm flipH="1" flipV="1">
                <a:off x="840402" y="5116657"/>
                <a:ext cx="637280" cy="4769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9" idx="0"/>
              </p:cNvCxnSpPr>
              <p:nvPr/>
            </p:nvCxnSpPr>
            <p:spPr>
              <a:xfrm flipV="1">
                <a:off x="1663616" y="5116656"/>
                <a:ext cx="262950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2692272" y="5116657"/>
              <a:ext cx="1422326" cy="971044"/>
              <a:chOff x="504241" y="5116656"/>
              <a:chExt cx="1422326" cy="971044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4241" y="5508808"/>
                <a:ext cx="560263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400665" y="5508808"/>
                <a:ext cx="525902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/>
              <p:cNvCxnSpPr>
                <a:stCxn id="42" idx="0"/>
              </p:cNvCxnSpPr>
              <p:nvPr/>
            </p:nvCxnSpPr>
            <p:spPr>
              <a:xfrm flipH="1" flipV="1">
                <a:off x="504241" y="5116656"/>
                <a:ext cx="280132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2" idx="0"/>
              </p:cNvCxnSpPr>
              <p:nvPr/>
            </p:nvCxnSpPr>
            <p:spPr>
              <a:xfrm flipV="1">
                <a:off x="784373" y="5116656"/>
                <a:ext cx="821721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1"/>
              </p:cNvCxnSpPr>
              <p:nvPr/>
            </p:nvCxnSpPr>
            <p:spPr>
              <a:xfrm flipH="1" flipV="1">
                <a:off x="840402" y="5116657"/>
                <a:ext cx="637280" cy="4769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3" idx="0"/>
              </p:cNvCxnSpPr>
              <p:nvPr/>
            </p:nvCxnSpPr>
            <p:spPr>
              <a:xfrm flipV="1">
                <a:off x="1663616" y="5116656"/>
                <a:ext cx="262950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4898979" y="5108063"/>
              <a:ext cx="1422326" cy="971044"/>
              <a:chOff x="504241" y="5116656"/>
              <a:chExt cx="1422326" cy="971044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504241" y="5508808"/>
                <a:ext cx="560263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400665" y="5508808"/>
                <a:ext cx="525902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>
                <a:stCxn id="36" idx="0"/>
              </p:cNvCxnSpPr>
              <p:nvPr/>
            </p:nvCxnSpPr>
            <p:spPr>
              <a:xfrm flipH="1" flipV="1">
                <a:off x="504241" y="5116656"/>
                <a:ext cx="280132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6" idx="0"/>
              </p:cNvCxnSpPr>
              <p:nvPr/>
            </p:nvCxnSpPr>
            <p:spPr>
              <a:xfrm flipV="1">
                <a:off x="784373" y="5116656"/>
                <a:ext cx="821721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7" idx="1"/>
              </p:cNvCxnSpPr>
              <p:nvPr/>
            </p:nvCxnSpPr>
            <p:spPr>
              <a:xfrm flipH="1" flipV="1">
                <a:off x="840402" y="5116657"/>
                <a:ext cx="637280" cy="4769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7" idx="0"/>
              </p:cNvCxnSpPr>
              <p:nvPr/>
            </p:nvCxnSpPr>
            <p:spPr>
              <a:xfrm flipV="1">
                <a:off x="1663616" y="5116656"/>
                <a:ext cx="262950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7124361" y="5116658"/>
              <a:ext cx="1422326" cy="971044"/>
              <a:chOff x="504241" y="5116656"/>
              <a:chExt cx="1422326" cy="971044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504241" y="5508808"/>
                <a:ext cx="560263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400665" y="5508808"/>
                <a:ext cx="525902" cy="578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/>
              <p:cNvCxnSpPr>
                <a:stCxn id="30" idx="0"/>
              </p:cNvCxnSpPr>
              <p:nvPr/>
            </p:nvCxnSpPr>
            <p:spPr>
              <a:xfrm flipH="1" flipV="1">
                <a:off x="504241" y="5116656"/>
                <a:ext cx="280132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0" idx="0"/>
              </p:cNvCxnSpPr>
              <p:nvPr/>
            </p:nvCxnSpPr>
            <p:spPr>
              <a:xfrm flipV="1">
                <a:off x="784373" y="5116656"/>
                <a:ext cx="821721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1" idx="1"/>
              </p:cNvCxnSpPr>
              <p:nvPr/>
            </p:nvCxnSpPr>
            <p:spPr>
              <a:xfrm flipH="1" flipV="1">
                <a:off x="840402" y="5116657"/>
                <a:ext cx="637280" cy="4769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31" idx="0"/>
              </p:cNvCxnSpPr>
              <p:nvPr/>
            </p:nvCxnSpPr>
            <p:spPr>
              <a:xfrm flipV="1">
                <a:off x="1663616" y="5116656"/>
                <a:ext cx="262950" cy="392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Content Placeholder 1"/>
          <p:cNvSpPr txBox="1">
            <a:spLocks/>
          </p:cNvSpPr>
          <p:nvPr/>
        </p:nvSpPr>
        <p:spPr>
          <a:xfrm>
            <a:off x="4686212" y="4898889"/>
            <a:ext cx="4099626" cy="62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“scale out” approach</a:t>
            </a:r>
            <a:endParaRPr lang="en-US" dirty="0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130726" y="1712244"/>
            <a:ext cx="52761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latin typeface="Calibri" charset="0"/>
                <a:ea typeface="ＭＳ Ｐゴシック" charset="0"/>
                <a:cs typeface="ＭＳ Ｐゴシック" charset="0"/>
              </a:rPr>
              <a:t>E.g., `Clos’ topology</a:t>
            </a:r>
          </a:p>
          <a:p>
            <a:pPr lvl="1"/>
            <a:r>
              <a:rPr lang="en-US" sz="2600" dirty="0" smtClean="0">
                <a:latin typeface="Calibri" charset="0"/>
                <a:ea typeface="ＭＳ Ｐゴシック" charset="0"/>
                <a:cs typeface="ＭＳ Ｐゴシック" charset="0"/>
              </a:rPr>
              <a:t>Multi-stage network</a:t>
            </a:r>
          </a:p>
          <a:p>
            <a:pPr lvl="1"/>
            <a:r>
              <a:rPr lang="en-US" sz="2600" dirty="0" smtClean="0">
                <a:latin typeface="Calibri" charset="0"/>
                <a:ea typeface="ＭＳ Ｐゴシック" charset="0"/>
                <a:cs typeface="ＭＳ Ｐゴシック" charset="0"/>
              </a:rPr>
              <a:t>All switches have k</a:t>
            </a:r>
            <a:r>
              <a:rPr lang="en-US" sz="26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 smtClean="0">
                <a:latin typeface="Calibri" charset="0"/>
                <a:ea typeface="ＭＳ Ｐゴシック" charset="0"/>
                <a:cs typeface="ＭＳ Ｐゴシック" charset="0"/>
              </a:rPr>
              <a:t>ports</a:t>
            </a:r>
          </a:p>
          <a:p>
            <a:pPr lvl="1"/>
            <a:r>
              <a:rPr lang="en-US" sz="2600" dirty="0" smtClean="0">
                <a:latin typeface="Calibri" charset="0"/>
                <a:ea typeface="ＭＳ Ｐゴシック" charset="0"/>
              </a:rPr>
              <a:t>k/2 ports up, k/2 down</a:t>
            </a:r>
          </a:p>
          <a:p>
            <a:r>
              <a:rPr lang="en-US" sz="3000" dirty="0" smtClean="0">
                <a:latin typeface="Calibri" charset="0"/>
                <a:ea typeface="ＭＳ Ｐゴシック" charset="0"/>
              </a:rPr>
              <a:t>E.g., with 3 stages, k=48</a:t>
            </a:r>
            <a:endParaRPr lang="en-US" sz="2600" dirty="0" smtClean="0">
              <a:latin typeface="Calibri" charset="0"/>
              <a:ea typeface="ＭＳ Ｐゴシック" charset="0"/>
            </a:endParaRPr>
          </a:p>
          <a:p>
            <a:pPr lvl="1"/>
            <a:r>
              <a:rPr lang="en-US" sz="2600" dirty="0" smtClean="0">
                <a:latin typeface="Calibri" charset="0"/>
                <a:ea typeface="ＭＳ Ｐゴシック" charset="0"/>
              </a:rPr>
              <a:t>k</a:t>
            </a:r>
            <a:r>
              <a:rPr lang="en-US" sz="2600" baseline="30000" dirty="0" smtClean="0">
                <a:latin typeface="Calibri" charset="0"/>
                <a:ea typeface="ＭＳ Ｐゴシック" charset="0"/>
              </a:rPr>
              <a:t>3</a:t>
            </a:r>
            <a:r>
              <a:rPr lang="en-US" sz="2600" dirty="0" smtClean="0">
                <a:latin typeface="Calibri" charset="0"/>
                <a:ea typeface="ＭＳ Ｐゴシック" charset="0"/>
              </a:rPr>
              <a:t>/4 hosts = 27,648 servers</a:t>
            </a:r>
          </a:p>
          <a:p>
            <a:r>
              <a:rPr lang="en-US" sz="30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All links have same speed</a:t>
            </a:r>
          </a:p>
          <a:p>
            <a:pPr lvl="1"/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Better topologies?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03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Two (related) issues: </a:t>
            </a:r>
          </a:p>
          <a:p>
            <a:pPr marL="0" indent="0">
              <a:buNone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1)   Very low RTTs within the DC (approaching </a:t>
            </a:r>
            <a:r>
              <a:rPr lang="en-US" sz="2600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1μsec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Implications? </a:t>
            </a: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 smtClean="0">
                <a:latin typeface="Arial" charset="0"/>
                <a:ea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</a:rPr>
              <a:t>BW x delay: 10Gbps x 1μsec = 10000 bits = 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2.5 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ＭＳ Ｐゴシック" charset="0"/>
              </a:rPr>
              <a:t>packets</a:t>
            </a:r>
            <a:endParaRPr lang="en-US" sz="24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  <a:p>
            <a:pPr lvl="1"/>
            <a:r>
              <a:rPr lang="en-US" sz="2400" dirty="0" smtClean="0">
                <a:latin typeface="Arial" charset="0"/>
                <a:ea typeface="ＭＳ Ｐゴシック" charset="0"/>
              </a:rPr>
              <a:t>Consider </a:t>
            </a:r>
            <a:r>
              <a:rPr lang="en-US" sz="2400" dirty="0">
                <a:latin typeface="Arial" charset="0"/>
                <a:ea typeface="ＭＳ Ｐゴシック" charset="0"/>
              </a:rPr>
              <a:t>TX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500B </a:t>
            </a:r>
            <a:r>
              <a:rPr lang="en-US" sz="2400" dirty="0">
                <a:latin typeface="Arial" charset="0"/>
                <a:ea typeface="ＭＳ Ｐゴシック" charset="0"/>
              </a:rPr>
              <a:t>@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10Gbps </a:t>
            </a:r>
            <a:r>
              <a:rPr lang="en-US" sz="2400" dirty="0">
                <a:latin typeface="Arial" charset="0"/>
                <a:ea typeface="ＭＳ Ｐゴシック" charset="0"/>
              </a:rPr>
              <a:t>=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0.4μs </a:t>
            </a:r>
            <a:r>
              <a:rPr lang="en-US" sz="2400" dirty="0">
                <a:latin typeface="Arial" charset="0"/>
                <a:ea typeface="ＭＳ Ｐゴシック" charset="0"/>
              </a:rPr>
              <a:t>per hop = 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2μs</a:t>
            </a:r>
            <a:r>
              <a:rPr lang="en-US" sz="2400" dirty="0">
                <a:latin typeface="Arial" charset="0"/>
                <a:ea typeface="ＭＳ Ｐゴシック" charset="0"/>
              </a:rPr>
              <a:t> if a packet traverses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5 </a:t>
            </a:r>
            <a:r>
              <a:rPr lang="en-US" sz="2400" dirty="0">
                <a:latin typeface="Arial" charset="0"/>
                <a:ea typeface="ＭＳ Ｐゴシック" charset="0"/>
              </a:rPr>
              <a:t>hops and waits behind one packet at every hop</a:t>
            </a:r>
          </a:p>
          <a:p>
            <a:pPr lvl="1"/>
            <a:r>
              <a:rPr lang="en-US" sz="2400" dirty="0" smtClean="0">
                <a:latin typeface="Arial" charset="0"/>
                <a:ea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</a:rPr>
              <a:t>does this mean for buffering and switch design?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What does this mean for congestion control?</a:t>
            </a:r>
          </a:p>
          <a:p>
            <a:pPr marL="457200" lvl="1" indent="0">
              <a:buNone/>
            </a:pPr>
            <a:endParaRPr lang="en-US" sz="2600" dirty="0">
              <a:latin typeface="Arial" charset="0"/>
              <a:ea typeface="ＭＳ Ｐゴシック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877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Two (related) issues: </a:t>
            </a:r>
          </a:p>
          <a:p>
            <a:pPr marL="514350" indent="-514350">
              <a:buAutoNum type="arabicParenR"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Very low RTTs within the DC (approaching </a:t>
            </a:r>
            <a:r>
              <a:rPr lang="en-US" sz="2600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1μsec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514350" indent="-514350">
              <a:buAutoNum type="arabicParenR"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Applications want low latency</a:t>
            </a:r>
            <a:endParaRPr lang="en-US" sz="2400" dirty="0" smtClean="0">
              <a:solidFill>
                <a:srgbClr val="000090"/>
              </a:solidFill>
            </a:endParaRPr>
          </a:p>
          <a:p>
            <a:pPr lvl="1"/>
            <a:r>
              <a:rPr lang="en-US" sz="2400" dirty="0" smtClean="0">
                <a:solidFill>
                  <a:srgbClr val="000090"/>
                </a:solidFill>
              </a:rPr>
              <a:t>predictable / guaranteed bounds on flow completion time, including the worst-case!</a:t>
            </a:r>
            <a:br>
              <a:rPr lang="en-US" sz="2400" dirty="0" smtClean="0">
                <a:solidFill>
                  <a:srgbClr val="000090"/>
                </a:solidFill>
              </a:rPr>
            </a:br>
            <a:r>
              <a:rPr lang="en-US" sz="2400" dirty="0" smtClean="0">
                <a:solidFill>
                  <a:srgbClr val="000090"/>
                </a:solidFill>
              </a:rPr>
              <a:t>(recall</a:t>
            </a:r>
            <a:r>
              <a:rPr lang="en-US" sz="2400" dirty="0">
                <a:solidFill>
                  <a:srgbClr val="000090"/>
                </a:solidFill>
              </a:rPr>
              <a:t>: `best effort’ vs. `guaranteed service’ </a:t>
            </a:r>
            <a:r>
              <a:rPr lang="en-US" sz="2400" dirty="0" smtClean="0">
                <a:solidFill>
                  <a:srgbClr val="000090"/>
                </a:solidFill>
              </a:rPr>
              <a:t>debates)</a:t>
            </a:r>
            <a:endParaRPr lang="en-US" sz="2400" dirty="0">
              <a:solidFill>
                <a:srgbClr val="000090"/>
              </a:solidFill>
            </a:endParaRPr>
          </a:p>
          <a:p>
            <a:pPr lvl="1"/>
            <a:r>
              <a:rPr lang="en-US" sz="2400" dirty="0" smtClean="0">
                <a:solidFill>
                  <a:srgbClr val="000090"/>
                </a:solidFill>
              </a:rPr>
              <a:t>How </a:t>
            </a:r>
            <a:r>
              <a:rPr lang="en-US" sz="2400" dirty="0">
                <a:solidFill>
                  <a:srgbClr val="000090"/>
                </a:solidFill>
              </a:rPr>
              <a:t>is </a:t>
            </a:r>
            <a:r>
              <a:rPr lang="en-US" sz="2400" dirty="0" smtClean="0">
                <a:solidFill>
                  <a:srgbClr val="000090"/>
                </a:solidFill>
              </a:rPr>
              <a:t>still an open question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0132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757" y="1697747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Today</a:t>
            </a:r>
            <a:endParaRPr lang="en-US" dirty="0" smtClean="0"/>
          </a:p>
          <a:p>
            <a:r>
              <a:rPr lang="en-US" dirty="0" smtClean="0"/>
              <a:t>Characteristics and goals of datacenter networks</a:t>
            </a:r>
          </a:p>
          <a:p>
            <a:r>
              <a:rPr lang="en-US" dirty="0" smtClean="0"/>
              <a:t>Focus on differences relative to the Internet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Explore</a:t>
            </a:r>
            <a:endParaRPr lang="en-US" u="sng" dirty="0" smtClean="0"/>
          </a:p>
          <a:p>
            <a:r>
              <a:rPr lang="en-US" dirty="0" smtClean="0"/>
              <a:t>Emerging solutions</a:t>
            </a:r>
          </a:p>
        </p:txBody>
      </p:sp>
    </p:spTree>
    <p:extLst>
      <p:ext uri="{BB962C8B-B14F-4D97-AF65-F5344CB8AC3E}">
        <p14:creationId xmlns:p14="http://schemas.microsoft.com/office/powerpoint/2010/main" val="268193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901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Characteristics</a:t>
            </a:r>
          </a:p>
          <a:p>
            <a:r>
              <a:rPr lang="en-US" dirty="0" smtClean="0"/>
              <a:t>Huge scale 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~20,000 switches/routers</a:t>
            </a:r>
          </a:p>
          <a:p>
            <a:pPr lvl="1"/>
            <a:r>
              <a:rPr lang="en-US" i="1" dirty="0" smtClean="0">
                <a:solidFill>
                  <a:srgbClr val="000090"/>
                </a:solidFill>
              </a:rPr>
              <a:t> contrast: AT&amp;</a:t>
            </a:r>
            <a:r>
              <a:rPr lang="en-US" i="1" dirty="0" smtClean="0">
                <a:solidFill>
                  <a:srgbClr val="000090"/>
                </a:solidFill>
              </a:rPr>
              <a:t>T ISP  </a:t>
            </a:r>
            <a:r>
              <a:rPr lang="en-US" i="1" dirty="0" smtClean="0">
                <a:solidFill>
                  <a:srgbClr val="000090"/>
                </a:solidFill>
              </a:rPr>
              <a:t>~500 routers </a:t>
            </a:r>
          </a:p>
        </p:txBody>
      </p:sp>
    </p:spTree>
    <p:extLst>
      <p:ext uri="{BB962C8B-B14F-4D97-AF65-F5344CB8AC3E}">
        <p14:creationId xmlns:p14="http://schemas.microsoft.com/office/powerpoint/2010/main" val="358554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901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Characteristics</a:t>
            </a:r>
          </a:p>
          <a:p>
            <a:r>
              <a:rPr lang="en-US" dirty="0" smtClean="0"/>
              <a:t>Huge scale</a:t>
            </a:r>
          </a:p>
          <a:p>
            <a:r>
              <a:rPr lang="en-US" dirty="0" smtClean="0"/>
              <a:t>Limited geographic scope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High bandwidth: 10/40/100G  (</a:t>
            </a:r>
            <a:r>
              <a:rPr lang="en-US" i="1" dirty="0" smtClean="0"/>
              <a:t>Contrast: DSL/</a:t>
            </a:r>
            <a:r>
              <a:rPr lang="en-US" i="1" dirty="0" err="1" smtClean="0"/>
              <a:t>WiFi</a:t>
            </a:r>
            <a:r>
              <a:rPr lang="en-US" i="1" dirty="0" smtClean="0"/>
              <a:t>)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Very low RTT: 1-10s </a:t>
            </a:r>
            <a:r>
              <a:rPr lang="en-US" dirty="0" err="1" smtClean="0">
                <a:solidFill>
                  <a:srgbClr val="000090"/>
                </a:solidFill>
              </a:rPr>
              <a:t>μsecs</a:t>
            </a:r>
            <a:r>
              <a:rPr lang="en-US" dirty="0" smtClean="0">
                <a:solidFill>
                  <a:srgbClr val="000090"/>
                </a:solidFill>
              </a:rPr>
              <a:t>. (</a:t>
            </a:r>
            <a:r>
              <a:rPr lang="en-US" i="1" dirty="0" smtClean="0">
                <a:solidFill>
                  <a:srgbClr val="000000"/>
                </a:solidFill>
              </a:rPr>
              <a:t>Contrast: 100s </a:t>
            </a:r>
            <a:r>
              <a:rPr lang="en-US" i="1" dirty="0" err="1" smtClean="0">
                <a:solidFill>
                  <a:srgbClr val="000000"/>
                </a:solidFill>
              </a:rPr>
              <a:t>msecs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5375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901" y="1600199"/>
            <a:ext cx="9144000" cy="5888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Characteristics</a:t>
            </a:r>
          </a:p>
          <a:p>
            <a:r>
              <a:rPr lang="en-US" dirty="0" smtClean="0"/>
              <a:t>Huge scale</a:t>
            </a:r>
          </a:p>
          <a:p>
            <a:r>
              <a:rPr lang="en-US" dirty="0" smtClean="0"/>
              <a:t>Limited geographic scope</a:t>
            </a:r>
          </a:p>
          <a:p>
            <a:r>
              <a:rPr lang="en-US" dirty="0" smtClean="0"/>
              <a:t>Limited heterogeneity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link speeds, technologies, latencies, …</a:t>
            </a:r>
          </a:p>
        </p:txBody>
      </p:sp>
    </p:spTree>
    <p:extLst>
      <p:ext uri="{BB962C8B-B14F-4D97-AF65-F5344CB8AC3E}">
        <p14:creationId xmlns:p14="http://schemas.microsoft.com/office/powerpoint/2010/main" val="244633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901" y="1600199"/>
            <a:ext cx="9144000" cy="5888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Characteristics</a:t>
            </a:r>
          </a:p>
          <a:p>
            <a:r>
              <a:rPr lang="en-US" dirty="0" smtClean="0"/>
              <a:t>Huge scale</a:t>
            </a:r>
          </a:p>
          <a:p>
            <a:r>
              <a:rPr lang="en-US" dirty="0" smtClean="0"/>
              <a:t>Limited geographic scope</a:t>
            </a:r>
          </a:p>
          <a:p>
            <a:r>
              <a:rPr lang="en-US" dirty="0" smtClean="0"/>
              <a:t>Limited heterogeneity</a:t>
            </a:r>
          </a:p>
          <a:p>
            <a:r>
              <a:rPr lang="en-US" dirty="0"/>
              <a:t>Regular/planned topologies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(e.g., trees)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Contrast: ad-hoc </a:t>
            </a:r>
            <a:r>
              <a:rPr lang="en-US" dirty="0" smtClean="0">
                <a:solidFill>
                  <a:srgbClr val="000090"/>
                </a:solidFill>
              </a:rPr>
              <a:t>evolution of wide-area topologies</a:t>
            </a:r>
            <a:endParaRPr lang="en-US" dirty="0">
              <a:solidFill>
                <a:srgbClr val="000090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6325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81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Goals</a:t>
            </a:r>
          </a:p>
          <a:p>
            <a:r>
              <a:rPr lang="en-US" dirty="0" smtClean="0"/>
              <a:t>Extreme bisection bandwidth requirements 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recall: all that east-west traffic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target: any server can communicate at its full link speed</a:t>
            </a:r>
          </a:p>
          <a:p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76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81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Goals</a:t>
            </a:r>
          </a:p>
          <a:p>
            <a:r>
              <a:rPr lang="en-US" dirty="0" smtClean="0"/>
              <a:t>Extreme bisection bandwidth requirements </a:t>
            </a:r>
          </a:p>
          <a:p>
            <a:r>
              <a:rPr lang="en-US" dirty="0" smtClean="0"/>
              <a:t>Extreme latency requirements 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real money on the line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current target: 1μs RTTs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4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81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Goals</a:t>
            </a:r>
          </a:p>
          <a:p>
            <a:r>
              <a:rPr lang="en-US" dirty="0" smtClean="0"/>
              <a:t>Extreme bisection bandwidth requirements </a:t>
            </a:r>
          </a:p>
          <a:p>
            <a:r>
              <a:rPr lang="en-US" dirty="0" smtClean="0"/>
              <a:t>Extreme latency requirements </a:t>
            </a:r>
          </a:p>
          <a:p>
            <a:r>
              <a:rPr lang="en-US" i="1" dirty="0" smtClean="0"/>
              <a:t>Predictable, deterministic</a:t>
            </a:r>
            <a:r>
              <a:rPr lang="en-US" dirty="0" smtClean="0"/>
              <a:t> performance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“your packet will reach in </a:t>
            </a:r>
            <a:r>
              <a:rPr lang="en-US" dirty="0" err="1" smtClean="0">
                <a:solidFill>
                  <a:srgbClr val="000090"/>
                </a:solidFill>
              </a:rPr>
              <a:t>Xms</a:t>
            </a:r>
            <a:r>
              <a:rPr lang="en-US" dirty="0" smtClean="0">
                <a:solidFill>
                  <a:srgbClr val="000090"/>
                </a:solidFill>
              </a:rPr>
              <a:t>, or not at all”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“your VM will always see at least </a:t>
            </a:r>
            <a:r>
              <a:rPr lang="en-US" dirty="0" err="1" smtClean="0">
                <a:solidFill>
                  <a:srgbClr val="000090"/>
                </a:solidFill>
              </a:rPr>
              <a:t>YGbps</a:t>
            </a:r>
            <a:r>
              <a:rPr lang="en-US" dirty="0" smtClean="0">
                <a:solidFill>
                  <a:srgbClr val="000090"/>
                </a:solidFill>
              </a:rPr>
              <a:t> throughput”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How is still an open question</a:t>
            </a:r>
          </a:p>
          <a:p>
            <a:pPr lvl="1"/>
            <a:endParaRPr lang="en-US" dirty="0" smtClean="0">
              <a:solidFill>
                <a:srgbClr val="000090"/>
              </a:solidFill>
            </a:endParaRP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506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81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Goals</a:t>
            </a:r>
          </a:p>
          <a:p>
            <a:r>
              <a:rPr lang="en-US" dirty="0" smtClean="0"/>
              <a:t>Extreme bisection bandwidth requirements </a:t>
            </a:r>
          </a:p>
          <a:p>
            <a:r>
              <a:rPr lang="en-US" dirty="0" smtClean="0"/>
              <a:t>Extreme latency requirements </a:t>
            </a:r>
          </a:p>
          <a:p>
            <a:r>
              <a:rPr lang="en-US" i="1" dirty="0" smtClean="0"/>
              <a:t>Predictable, deterministic</a:t>
            </a:r>
            <a:r>
              <a:rPr lang="en-US" dirty="0" smtClean="0"/>
              <a:t> performance</a:t>
            </a:r>
          </a:p>
          <a:p>
            <a:r>
              <a:rPr lang="en-US" dirty="0" smtClean="0"/>
              <a:t>Differentiating between tenants is key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e.g., “No traffic between VMs of tenant A and tenant B”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“Tenant X cannot consume more than </a:t>
            </a:r>
            <a:r>
              <a:rPr lang="en-US" dirty="0" err="1" smtClean="0">
                <a:solidFill>
                  <a:srgbClr val="000090"/>
                </a:solidFill>
              </a:rPr>
              <a:t>XGbps</a:t>
            </a:r>
            <a:r>
              <a:rPr lang="en-US" dirty="0" smtClean="0">
                <a:solidFill>
                  <a:srgbClr val="000090"/>
                </a:solidFill>
              </a:rPr>
              <a:t>” 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“Tenant Y’s traffic is low priority”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SDN</a:t>
            </a:r>
            <a:endParaRPr lang="en-US" dirty="0" smtClean="0">
              <a:solidFill>
                <a:srgbClr val="000090"/>
              </a:solidFill>
            </a:endParaRPr>
          </a:p>
          <a:p>
            <a:pPr lvl="1"/>
            <a:endParaRPr lang="en-US" dirty="0" smtClean="0">
              <a:solidFill>
                <a:srgbClr val="000090"/>
              </a:solidFill>
            </a:endParaRP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0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81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Goals</a:t>
            </a:r>
          </a:p>
          <a:p>
            <a:r>
              <a:rPr lang="en-US" dirty="0" smtClean="0"/>
              <a:t>Extreme bisection bandwidth requirements </a:t>
            </a:r>
          </a:p>
          <a:p>
            <a:r>
              <a:rPr lang="en-US" dirty="0" smtClean="0"/>
              <a:t>Extreme latency requirements </a:t>
            </a:r>
          </a:p>
          <a:p>
            <a:r>
              <a:rPr lang="en-US" i="1" dirty="0" smtClean="0"/>
              <a:t>Predictable, deterministic</a:t>
            </a:r>
            <a:r>
              <a:rPr lang="en-US" dirty="0" smtClean="0"/>
              <a:t> performance</a:t>
            </a:r>
          </a:p>
          <a:p>
            <a:r>
              <a:rPr lang="en-US" dirty="0" smtClean="0"/>
              <a:t>Differentiating between tenants is key</a:t>
            </a:r>
          </a:p>
          <a:p>
            <a:r>
              <a:rPr lang="en-US" dirty="0" smtClean="0"/>
              <a:t>Scalability (of course) </a:t>
            </a:r>
          </a:p>
          <a:p>
            <a:pPr lvl="1"/>
            <a:endParaRPr lang="en-US" dirty="0" smtClean="0">
              <a:solidFill>
                <a:srgbClr val="000090"/>
              </a:solidFill>
            </a:endParaRPr>
          </a:p>
          <a:p>
            <a:pPr lvl="1"/>
            <a:endParaRPr lang="en-US" dirty="0" smtClean="0">
              <a:solidFill>
                <a:srgbClr val="000090"/>
              </a:solidFill>
            </a:endParaRP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75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81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Goals</a:t>
            </a:r>
          </a:p>
          <a:p>
            <a:r>
              <a:rPr lang="en-US" dirty="0" smtClean="0"/>
              <a:t>Extreme bisection bandwidth requirements </a:t>
            </a:r>
          </a:p>
          <a:p>
            <a:r>
              <a:rPr lang="en-US" dirty="0" smtClean="0"/>
              <a:t>Extreme latency requirements </a:t>
            </a:r>
          </a:p>
          <a:p>
            <a:r>
              <a:rPr lang="en-US" i="1" dirty="0" smtClean="0"/>
              <a:t>Predictable, deterministic</a:t>
            </a:r>
            <a:r>
              <a:rPr lang="en-US" dirty="0" smtClean="0"/>
              <a:t> performance</a:t>
            </a:r>
          </a:p>
          <a:p>
            <a:r>
              <a:rPr lang="en-US" dirty="0" smtClean="0"/>
              <a:t>Differentiating between tenants is key</a:t>
            </a:r>
          </a:p>
          <a:p>
            <a:r>
              <a:rPr lang="en-US" dirty="0" smtClean="0"/>
              <a:t>Scalability (of course) </a:t>
            </a:r>
          </a:p>
          <a:p>
            <a:r>
              <a:rPr lang="en-US" dirty="0" smtClean="0"/>
              <a:t>Cost/efficiency 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focus on commodity solutions, ease of management</a:t>
            </a:r>
          </a:p>
          <a:p>
            <a:pPr lvl="1"/>
            <a:endParaRPr lang="en-US" dirty="0" smtClean="0">
              <a:solidFill>
                <a:srgbClr val="000090"/>
              </a:solidFill>
            </a:endParaRPr>
          </a:p>
          <a:p>
            <a:pPr lvl="1"/>
            <a:endParaRPr lang="en-US" dirty="0" smtClean="0">
              <a:solidFill>
                <a:srgbClr val="000090"/>
              </a:solidFill>
            </a:endParaRP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35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71" y="2053775"/>
            <a:ext cx="894442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Servers organized in racks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053775"/>
            <a:ext cx="2324100" cy="3505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265714" y="2739571"/>
            <a:ext cx="4108250" cy="11792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59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goes into a datacenter (network)?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141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New degrees of (design) freedom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Single administrative domain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Can deviate from standards, invent your own, </a:t>
            </a:r>
            <a:r>
              <a:rPr lang="en-US" i="1" dirty="0" smtClean="0">
                <a:solidFill>
                  <a:srgbClr val="000090"/>
                </a:solidFill>
              </a:rPr>
              <a:t>etc.</a:t>
            </a:r>
            <a:endParaRPr lang="en-US" dirty="0" smtClean="0">
              <a:solidFill>
                <a:srgbClr val="000090"/>
              </a:solidFill>
            </a:endParaRP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“Green field” deployment is still feasible 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8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141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New degrees of (design) freedom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Single administrative domain</a:t>
            </a:r>
          </a:p>
          <a:p>
            <a:r>
              <a:rPr lang="en-US" dirty="0" smtClean="0"/>
              <a:t>Control over network </a:t>
            </a:r>
            <a:r>
              <a:rPr lang="en-US" i="1" dirty="0" smtClean="0"/>
              <a:t>and</a:t>
            </a:r>
            <a:r>
              <a:rPr lang="en-US" dirty="0" smtClean="0"/>
              <a:t> endpoint(s)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can change (say) addressing, congestion control, </a:t>
            </a:r>
            <a:r>
              <a:rPr lang="en-US" i="1" dirty="0" smtClean="0">
                <a:solidFill>
                  <a:srgbClr val="000090"/>
                </a:solidFill>
              </a:rPr>
              <a:t>etc.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can add mechanisms for security/policy/etc. at the endpoints (typically in the hypervisor)</a:t>
            </a:r>
          </a:p>
        </p:txBody>
      </p:sp>
    </p:spTree>
    <p:extLst>
      <p:ext uri="{BB962C8B-B14F-4D97-AF65-F5344CB8AC3E}">
        <p14:creationId xmlns:p14="http://schemas.microsoft.com/office/powerpoint/2010/main" val="4770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" y="199942"/>
            <a:ext cx="87774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141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New degrees of (design) freedom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Single administrative domain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Control over network </a:t>
            </a:r>
            <a:r>
              <a:rPr lang="en-US" i="1" dirty="0" smtClean="0">
                <a:solidFill>
                  <a:srgbClr val="000000"/>
                </a:solidFill>
              </a:rPr>
              <a:t>and</a:t>
            </a:r>
            <a:r>
              <a:rPr lang="en-US" dirty="0" smtClean="0">
                <a:solidFill>
                  <a:srgbClr val="000000"/>
                </a:solidFill>
              </a:rPr>
              <a:t> endpoint(s)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Control over the </a:t>
            </a:r>
            <a:r>
              <a:rPr lang="en-US" i="1" dirty="0" smtClean="0">
                <a:solidFill>
                  <a:srgbClr val="000000"/>
                </a:solidFill>
              </a:rPr>
              <a:t>placement</a:t>
            </a:r>
            <a:r>
              <a:rPr lang="en-US" dirty="0" smtClean="0">
                <a:solidFill>
                  <a:srgbClr val="000000"/>
                </a:solidFill>
              </a:rPr>
              <a:t> of traffic source/sink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e.g., map-reduce scheduler chooses where tasks run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Can control what traffic crosses which links</a:t>
            </a:r>
          </a:p>
        </p:txBody>
      </p:sp>
    </p:spTree>
    <p:extLst>
      <p:ext uri="{BB962C8B-B14F-4D97-AF65-F5344CB8AC3E}">
        <p14:creationId xmlns:p14="http://schemas.microsoft.com/office/powerpoint/2010/main" val="208347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02" y="1618874"/>
            <a:ext cx="9132328" cy="5103740"/>
          </a:xfrm>
        </p:spPr>
        <p:txBody>
          <a:bodyPr>
            <a:normAutofit/>
          </a:bodyPr>
          <a:lstStyle/>
          <a:p>
            <a:r>
              <a:rPr lang="en-US" dirty="0" smtClean="0"/>
              <a:t>Recap: datacenters 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new characteristics and goals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some liberating, some constraining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scalability is the baseline requirement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more emphasis on performance 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less emphasis on heterogeneity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less emphasis on interoperability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967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need to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71" y="1979360"/>
            <a:ext cx="8944429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Characteristics of a datacenter environment 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goals, constraints, workloads,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etc.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How and why DC networks are different (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vs.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WAN)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e.g., latency, geo, autonomy, …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 traditional solutions fare in this environment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E.g., IP, Ethernet, TCP, DHCP, ARP</a:t>
            </a:r>
          </a:p>
          <a:p>
            <a:r>
              <a:rPr lang="en-US" dirty="0" smtClean="0"/>
              <a:t>Specific design approaches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4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requirements</a:t>
            </a:r>
          </a:p>
          <a:p>
            <a:pPr lvl="1"/>
            <a:r>
              <a:rPr lang="en-US" dirty="0" smtClean="0"/>
              <a:t>High “bisection bandwidth”</a:t>
            </a:r>
          </a:p>
          <a:p>
            <a:pPr lvl="1"/>
            <a:r>
              <a:rPr lang="en-US" dirty="0" smtClean="0"/>
              <a:t>Low latency, even in the worst-case</a:t>
            </a:r>
          </a:p>
          <a:p>
            <a:pPr lvl="1"/>
            <a:r>
              <a:rPr lang="en-US" dirty="0" smtClean="0"/>
              <a:t>Large scale </a:t>
            </a:r>
          </a:p>
          <a:p>
            <a:pPr lvl="1"/>
            <a:r>
              <a:rPr lang="en-US" dirty="0" smtClean="0"/>
              <a:t> Low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9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276" y="915023"/>
            <a:ext cx="9022668" cy="5224813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E.g., “Fat Tree” Topology </a:t>
            </a:r>
            <a:r>
              <a:rPr lang="en-US" sz="3200" dirty="0" smtClean="0">
                <a:latin typeface="Calibri" charset="0"/>
                <a:ea typeface="ＭＳ Ｐゴシック" charset="0"/>
                <a:cs typeface="ＭＳ Ｐゴシック" charset="0"/>
              </a:rPr>
              <a:t>[Sigcomm’08]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56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L2/L3 design: </a:t>
            </a:r>
          </a:p>
          <a:p>
            <a:pPr lvl="1"/>
            <a:r>
              <a:rPr lang="en-US" dirty="0" smtClean="0"/>
              <a:t>addressing / routing / forwarding in the Fat-Tree</a:t>
            </a:r>
          </a:p>
          <a:p>
            <a:pPr lvl="1"/>
            <a:endParaRPr lang="en-US" dirty="0"/>
          </a:p>
          <a:p>
            <a:r>
              <a:rPr lang="en-US" dirty="0" smtClean="0"/>
              <a:t>L4 design:</a:t>
            </a:r>
          </a:p>
          <a:p>
            <a:pPr lvl="1"/>
            <a:r>
              <a:rPr lang="en-US" dirty="0" smtClean="0"/>
              <a:t>Transport protocol design (w/ Fat-Tree)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6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89099" y="1417638"/>
            <a:ext cx="7545766" cy="4611236"/>
            <a:chOff x="9276" y="915023"/>
            <a:chExt cx="9022668" cy="509798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347265" y="187648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64596" y="378902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multiple paths well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1122002" y="2724707"/>
            <a:ext cx="4746927" cy="2724706"/>
          </a:xfrm>
          <a:custGeom>
            <a:avLst/>
            <a:gdLst>
              <a:gd name="connsiteX0" fmla="*/ 0 w 4746927"/>
              <a:gd name="connsiteY0" fmla="*/ 2724706 h 2724706"/>
              <a:gd name="connsiteX1" fmla="*/ 172616 w 4746927"/>
              <a:gd name="connsiteY1" fmla="*/ 2441139 h 2724706"/>
              <a:gd name="connsiteX2" fmla="*/ 197275 w 4746927"/>
              <a:gd name="connsiteY2" fmla="*/ 1602768 h 2724706"/>
              <a:gd name="connsiteX3" fmla="*/ 1849452 w 4746927"/>
              <a:gd name="connsiteY3" fmla="*/ 0 h 2724706"/>
              <a:gd name="connsiteX4" fmla="*/ 4068795 w 4746927"/>
              <a:gd name="connsiteY4" fmla="*/ 1541123 h 2724706"/>
              <a:gd name="connsiteX5" fmla="*/ 4685279 w 4746927"/>
              <a:gd name="connsiteY5" fmla="*/ 2145244 h 2724706"/>
              <a:gd name="connsiteX6" fmla="*/ 4746927 w 4746927"/>
              <a:gd name="connsiteY6" fmla="*/ 2650732 h 2724706"/>
              <a:gd name="connsiteX7" fmla="*/ 4746927 w 4746927"/>
              <a:gd name="connsiteY7" fmla="*/ 2650732 h 272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6927" h="2724706">
                <a:moveTo>
                  <a:pt x="0" y="2724706"/>
                </a:moveTo>
                <a:lnTo>
                  <a:pt x="172616" y="2441139"/>
                </a:lnTo>
                <a:lnTo>
                  <a:pt x="197275" y="1602768"/>
                </a:lnTo>
                <a:lnTo>
                  <a:pt x="1849452" y="0"/>
                </a:lnTo>
                <a:lnTo>
                  <a:pt x="4068795" y="1541123"/>
                </a:lnTo>
                <a:lnTo>
                  <a:pt x="4685279" y="2145244"/>
                </a:lnTo>
                <a:lnTo>
                  <a:pt x="4746927" y="2650732"/>
                </a:lnTo>
                <a:lnTo>
                  <a:pt x="4746927" y="2650732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208309" y="2626075"/>
            <a:ext cx="4734597" cy="2860325"/>
          </a:xfrm>
          <a:custGeom>
            <a:avLst/>
            <a:gdLst>
              <a:gd name="connsiteX0" fmla="*/ 0 w 4734597"/>
              <a:gd name="connsiteY0" fmla="*/ 2774022 h 2860325"/>
              <a:gd name="connsiteX1" fmla="*/ 197275 w 4734597"/>
              <a:gd name="connsiteY1" fmla="*/ 2305521 h 2860325"/>
              <a:gd name="connsiteX2" fmla="*/ 283582 w 4734597"/>
              <a:gd name="connsiteY2" fmla="*/ 1689071 h 2860325"/>
              <a:gd name="connsiteX3" fmla="*/ 2946794 w 4734597"/>
              <a:gd name="connsiteY3" fmla="*/ 0 h 2860325"/>
              <a:gd name="connsiteX4" fmla="*/ 3982487 w 4734597"/>
              <a:gd name="connsiteY4" fmla="*/ 1504136 h 2860325"/>
              <a:gd name="connsiteX5" fmla="*/ 4672949 w 4734597"/>
              <a:gd name="connsiteY5" fmla="*/ 2182231 h 2860325"/>
              <a:gd name="connsiteX6" fmla="*/ 4734597 w 4734597"/>
              <a:gd name="connsiteY6" fmla="*/ 2860325 h 28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4597" h="2860325">
                <a:moveTo>
                  <a:pt x="0" y="2774022"/>
                </a:moveTo>
                <a:lnTo>
                  <a:pt x="197275" y="2305521"/>
                </a:lnTo>
                <a:lnTo>
                  <a:pt x="283582" y="1689071"/>
                </a:lnTo>
                <a:lnTo>
                  <a:pt x="2946794" y="0"/>
                </a:lnTo>
                <a:lnTo>
                  <a:pt x="3982487" y="1504136"/>
                </a:lnTo>
                <a:lnTo>
                  <a:pt x="4672949" y="2182231"/>
                </a:lnTo>
                <a:lnTo>
                  <a:pt x="4734597" y="286032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282287" y="2576759"/>
            <a:ext cx="4771587" cy="2884983"/>
          </a:xfrm>
          <a:custGeom>
            <a:avLst/>
            <a:gdLst>
              <a:gd name="connsiteX0" fmla="*/ 0 w 4771587"/>
              <a:gd name="connsiteY0" fmla="*/ 2884983 h 2884983"/>
              <a:gd name="connsiteX1" fmla="*/ 209604 w 4771587"/>
              <a:gd name="connsiteY1" fmla="*/ 2453468 h 2884983"/>
              <a:gd name="connsiteX2" fmla="*/ 875407 w 4771587"/>
              <a:gd name="connsiteY2" fmla="*/ 1812361 h 2884983"/>
              <a:gd name="connsiteX3" fmla="*/ 4056465 w 4771587"/>
              <a:gd name="connsiteY3" fmla="*/ 0 h 2884983"/>
              <a:gd name="connsiteX4" fmla="*/ 4771587 w 4771587"/>
              <a:gd name="connsiteY4" fmla="*/ 1615097 h 2884983"/>
              <a:gd name="connsiteX5" fmla="*/ 4771587 w 4771587"/>
              <a:gd name="connsiteY5" fmla="*/ 2330179 h 2884983"/>
              <a:gd name="connsiteX6" fmla="*/ 4709938 w 4771587"/>
              <a:gd name="connsiteY6" fmla="*/ 2811009 h 288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587" h="2884983">
                <a:moveTo>
                  <a:pt x="0" y="2884983"/>
                </a:moveTo>
                <a:lnTo>
                  <a:pt x="209604" y="2453468"/>
                </a:lnTo>
                <a:lnTo>
                  <a:pt x="875407" y="1812361"/>
                </a:lnTo>
                <a:lnTo>
                  <a:pt x="4056465" y="0"/>
                </a:lnTo>
                <a:lnTo>
                  <a:pt x="4771587" y="1615097"/>
                </a:lnTo>
                <a:lnTo>
                  <a:pt x="4771587" y="2330179"/>
                </a:lnTo>
                <a:lnTo>
                  <a:pt x="4709938" y="281100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368595" y="2737036"/>
            <a:ext cx="5079828" cy="2700048"/>
          </a:xfrm>
          <a:custGeom>
            <a:avLst/>
            <a:gdLst>
              <a:gd name="connsiteX0" fmla="*/ 0 w 5079828"/>
              <a:gd name="connsiteY0" fmla="*/ 2700048 h 2700048"/>
              <a:gd name="connsiteX1" fmla="*/ 184945 w 5079828"/>
              <a:gd name="connsiteY1" fmla="*/ 2305520 h 2700048"/>
              <a:gd name="connsiteX2" fmla="*/ 924726 w 5079828"/>
              <a:gd name="connsiteY2" fmla="*/ 1664413 h 2700048"/>
              <a:gd name="connsiteX3" fmla="*/ 5079828 w 5079828"/>
              <a:gd name="connsiteY3" fmla="*/ 0 h 2700048"/>
              <a:gd name="connsiteX4" fmla="*/ 4771586 w 5079828"/>
              <a:gd name="connsiteY4" fmla="*/ 1479478 h 2700048"/>
              <a:gd name="connsiteX5" fmla="*/ 4734597 w 5079828"/>
              <a:gd name="connsiteY5" fmla="*/ 2219217 h 2700048"/>
              <a:gd name="connsiteX6" fmla="*/ 4660619 w 5079828"/>
              <a:gd name="connsiteY6" fmla="*/ 2663061 h 27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9828" h="2700048">
                <a:moveTo>
                  <a:pt x="0" y="2700048"/>
                </a:moveTo>
                <a:lnTo>
                  <a:pt x="184945" y="2305520"/>
                </a:lnTo>
                <a:lnTo>
                  <a:pt x="924726" y="1664413"/>
                </a:lnTo>
                <a:lnTo>
                  <a:pt x="5079828" y="0"/>
                </a:lnTo>
                <a:lnTo>
                  <a:pt x="4771586" y="1479478"/>
                </a:lnTo>
                <a:lnTo>
                  <a:pt x="4734597" y="2219217"/>
                </a:lnTo>
                <a:lnTo>
                  <a:pt x="4660619" y="2663061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2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943" y="1612529"/>
            <a:ext cx="890973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L2/L3 design: </a:t>
            </a:r>
          </a:p>
          <a:p>
            <a:pPr lvl="1"/>
            <a:r>
              <a:rPr lang="en-US" dirty="0" smtClean="0"/>
              <a:t>addressing / routing / forwarding in the Fat-Tree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Goals:	</a:t>
            </a:r>
          </a:p>
          <a:p>
            <a:pPr lvl="1"/>
            <a:r>
              <a:rPr lang="en-US" dirty="0" smtClean="0"/>
              <a:t>Routing protocol must expose all available paths</a:t>
            </a:r>
          </a:p>
          <a:p>
            <a:pPr lvl="1"/>
            <a:r>
              <a:rPr lang="en-US" dirty="0" smtClean="0"/>
              <a:t>Forwarding must spread traffic evenly over all paths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782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71" y="2053775"/>
            <a:ext cx="894442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Servers organized in racks</a:t>
            </a:r>
          </a:p>
          <a:p>
            <a:r>
              <a:rPr lang="en-US" dirty="0" smtClean="0"/>
              <a:t>Each rack has a `Top of Rack’ (</a:t>
            </a:r>
            <a:r>
              <a:rPr lang="en-US" dirty="0" err="1" smtClean="0"/>
              <a:t>ToR</a:t>
            </a:r>
            <a:r>
              <a:rPr lang="en-US" dirty="0" smtClean="0"/>
              <a:t>) switch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28" y="3465286"/>
            <a:ext cx="4314371" cy="311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56000" y="3193143"/>
            <a:ext cx="3447143" cy="112485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59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goes into a datacenter (network)?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6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Extend DV / LS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62" y="1600200"/>
            <a:ext cx="8205938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Routing</a:t>
            </a:r>
          </a:p>
          <a:p>
            <a:pPr lvl="1"/>
            <a:r>
              <a:rPr lang="en-US" sz="2400" dirty="0" smtClean="0"/>
              <a:t>Distance-Vector: Remember </a:t>
            </a:r>
            <a:r>
              <a:rPr lang="en-US" sz="2400" i="1" dirty="0" smtClean="0"/>
              <a:t>all</a:t>
            </a:r>
            <a:r>
              <a:rPr lang="en-US" sz="2400" dirty="0" smtClean="0"/>
              <a:t> next-hops that advertise equal cost to a destination 	</a:t>
            </a:r>
            <a:endParaRPr lang="en-US" sz="2400" dirty="0"/>
          </a:p>
          <a:p>
            <a:pPr lvl="1"/>
            <a:r>
              <a:rPr lang="en-US" sz="2400" dirty="0" smtClean="0"/>
              <a:t>Link-State: Extend </a:t>
            </a:r>
            <a:r>
              <a:rPr lang="en-US" sz="2400" dirty="0" err="1" smtClean="0"/>
              <a:t>Dijkstra’s</a:t>
            </a:r>
            <a:r>
              <a:rPr lang="en-US" sz="2400" dirty="0" smtClean="0"/>
              <a:t> to compute </a:t>
            </a:r>
            <a:r>
              <a:rPr lang="en-US" sz="2400" i="1" dirty="0" smtClean="0"/>
              <a:t>all</a:t>
            </a:r>
            <a:r>
              <a:rPr lang="en-US" sz="2400" dirty="0" smtClean="0"/>
              <a:t> equal cost shortest paths to each destination 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Forwarding: how to spread traffic across next hops?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2635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08" y="4980912"/>
            <a:ext cx="8372658" cy="1691813"/>
          </a:xfrm>
        </p:spPr>
        <p:txBody>
          <a:bodyPr>
            <a:noAutofit/>
          </a:bodyPr>
          <a:lstStyle/>
          <a:p>
            <a:r>
              <a:rPr lang="en-US" sz="2800" dirty="0" smtClean="0"/>
              <a:t>Per-packet load balancing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084998" y="1620484"/>
            <a:ext cx="3313923" cy="2438348"/>
            <a:chOff x="3084998" y="1620484"/>
            <a:chExt cx="3313923" cy="2438348"/>
          </a:xfrm>
        </p:grpSpPr>
        <p:grpSp>
          <p:nvGrpSpPr>
            <p:cNvPr id="43" name="Group 42"/>
            <p:cNvGrpSpPr/>
            <p:nvPr/>
          </p:nvGrpSpPr>
          <p:grpSpPr>
            <a:xfrm>
              <a:off x="3084998" y="1620484"/>
              <a:ext cx="3313923" cy="1480601"/>
              <a:chOff x="3084998" y="1620484"/>
              <a:chExt cx="3313923" cy="1480601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49276" y="2558609"/>
                <a:ext cx="1331606" cy="5424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3665097" y="2120349"/>
                <a:ext cx="649665" cy="4382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4682538" y="2058941"/>
                <a:ext cx="1" cy="4917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4921247" y="2058941"/>
                <a:ext cx="677123" cy="4996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4382178" y="1620484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to D</a:t>
                </a:r>
                <a:endParaRPr lang="en-US" sz="20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084998" y="1720238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to D</a:t>
                </a:r>
                <a:endParaRPr lang="en-US" sz="20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77312" y="1842990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to D</a:t>
                </a:r>
                <a:endParaRPr lang="en-US" sz="2000" dirty="0"/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3596680" y="3101086"/>
              <a:ext cx="797828" cy="78905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4682537" y="3101086"/>
              <a:ext cx="1" cy="9577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5003788" y="3101085"/>
              <a:ext cx="594582" cy="7890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2516707" y="3430053"/>
            <a:ext cx="1189900" cy="1394298"/>
            <a:chOff x="2516707" y="3430053"/>
            <a:chExt cx="1189900" cy="1394298"/>
          </a:xfrm>
        </p:grpSpPr>
        <p:sp>
          <p:nvSpPr>
            <p:cNvPr id="28" name="Rectangle 27"/>
            <p:cNvSpPr/>
            <p:nvPr/>
          </p:nvSpPr>
          <p:spPr>
            <a:xfrm>
              <a:off x="3395803" y="3430053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52283" y="3582453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096881" y="3733777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953361" y="3898506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16707" y="4116465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from A</a:t>
              </a:r>
              <a:br>
                <a:rPr lang="en-US" sz="2000" dirty="0" smtClean="0"/>
              </a:br>
              <a:r>
                <a:rPr lang="en-US" sz="2000" dirty="0" smtClean="0"/>
                <a:t> (to D)</a:t>
              </a:r>
              <a:endParaRPr lang="en-US" sz="20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996063" y="3475993"/>
            <a:ext cx="902811" cy="1360687"/>
            <a:chOff x="3996063" y="3475993"/>
            <a:chExt cx="902811" cy="1360687"/>
          </a:xfrm>
        </p:grpSpPr>
        <p:sp>
          <p:nvSpPr>
            <p:cNvPr id="32" name="Rectangle 31"/>
            <p:cNvSpPr/>
            <p:nvPr/>
          </p:nvSpPr>
          <p:spPr>
            <a:xfrm>
              <a:off x="4314762" y="3475993"/>
              <a:ext cx="310804" cy="197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14762" y="3861568"/>
              <a:ext cx="310804" cy="197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996063" y="4128794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from B</a:t>
              </a:r>
              <a:br>
                <a:rPr lang="en-US" sz="2000" dirty="0" smtClean="0"/>
              </a:br>
              <a:r>
                <a:rPr lang="en-US" sz="2000" dirty="0" smtClean="0"/>
                <a:t> (to D)</a:t>
              </a:r>
              <a:endParaRPr lang="en-US" sz="20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380882" y="3500602"/>
            <a:ext cx="902811" cy="1316994"/>
            <a:chOff x="5380882" y="3500602"/>
            <a:chExt cx="902811" cy="1316994"/>
          </a:xfrm>
        </p:grpSpPr>
        <p:sp>
          <p:nvSpPr>
            <p:cNvPr id="34" name="Rectangle 33"/>
            <p:cNvSpPr/>
            <p:nvPr/>
          </p:nvSpPr>
          <p:spPr>
            <a:xfrm>
              <a:off x="5466508" y="3500602"/>
              <a:ext cx="310804" cy="1972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0882" y="4109710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from C</a:t>
              </a:r>
              <a:br>
                <a:rPr lang="en-US" sz="2000" dirty="0" smtClean="0"/>
              </a:br>
              <a:r>
                <a:rPr lang="en-US" sz="2000" dirty="0" smtClean="0"/>
                <a:t> (to D)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283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08" y="4980912"/>
            <a:ext cx="8372658" cy="1691813"/>
          </a:xfrm>
        </p:spPr>
        <p:txBody>
          <a:bodyPr>
            <a:noAutofit/>
          </a:bodyPr>
          <a:lstStyle/>
          <a:p>
            <a:r>
              <a:rPr lang="en-US" sz="2800" dirty="0" smtClean="0"/>
              <a:t>Per-packet load balancing </a:t>
            </a: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000090"/>
                </a:solidFill>
              </a:rPr>
              <a:t>+ traffic well spread (even w/ elephant flows)</a:t>
            </a: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000090"/>
                </a:solidFill>
              </a:rPr>
              <a:t>− Interacts badly w/ TCP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49276" y="2558609"/>
            <a:ext cx="1331606" cy="5424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665097" y="2120348"/>
            <a:ext cx="687902" cy="4917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682538" y="2058941"/>
            <a:ext cx="1" cy="4917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21247" y="2058941"/>
            <a:ext cx="677123" cy="4996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82178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D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084998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D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777312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D</a:t>
            </a:r>
            <a:endParaRPr lang="en-US" sz="2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596680" y="3101086"/>
            <a:ext cx="797828" cy="789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682537" y="3101086"/>
            <a:ext cx="1" cy="957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003788" y="3101085"/>
            <a:ext cx="594582" cy="789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326047" y="2120348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14762" y="2065987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272269" y="2216535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627099" y="2483860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47057" y="2335857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87566" y="2375438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371733" y="2243100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516707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A</a:t>
            </a:r>
            <a:br>
              <a:rPr lang="en-US" sz="2000" dirty="0" smtClean="0"/>
            </a:br>
            <a:r>
              <a:rPr lang="en-US" sz="2000" dirty="0" smtClean="0"/>
              <a:t> (to D)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996063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B</a:t>
            </a:r>
            <a:br>
              <a:rPr lang="en-US" sz="2000" dirty="0" smtClean="0"/>
            </a:br>
            <a:r>
              <a:rPr lang="en-US" sz="2000" dirty="0" smtClean="0"/>
              <a:t> (to D)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5380882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C</a:t>
            </a:r>
            <a:br>
              <a:rPr lang="en-US" sz="2000" dirty="0" smtClean="0"/>
            </a:br>
            <a:r>
              <a:rPr lang="en-US" sz="2000" dirty="0" smtClean="0"/>
              <a:t> (to 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756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w/ per-packet 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583" y="1849346"/>
            <a:ext cx="8951348" cy="4574057"/>
          </a:xfrm>
        </p:spPr>
        <p:txBody>
          <a:bodyPr>
            <a:noAutofit/>
          </a:bodyPr>
          <a:lstStyle/>
          <a:p>
            <a:r>
              <a:rPr lang="en-US" sz="2400" dirty="0" smtClean="0"/>
              <a:t>Consider:</a:t>
            </a:r>
          </a:p>
          <a:p>
            <a:pPr lvl="1"/>
            <a:r>
              <a:rPr lang="en-US" sz="2000" dirty="0" smtClean="0"/>
              <a:t>sender sends </a:t>
            </a:r>
            <a:r>
              <a:rPr lang="en-US" sz="2000" dirty="0" err="1" smtClean="0"/>
              <a:t>seq</a:t>
            </a:r>
            <a:r>
              <a:rPr lang="en-US" sz="2000" dirty="0" smtClean="0"/>
              <a:t>#: 1,2,3,4,5 </a:t>
            </a:r>
          </a:p>
          <a:p>
            <a:pPr lvl="1"/>
            <a:r>
              <a:rPr lang="en-US" sz="2000" dirty="0" smtClean="0"/>
              <a:t>receiver receives: 5,4,3,2,1</a:t>
            </a:r>
          </a:p>
          <a:p>
            <a:pPr lvl="1"/>
            <a:r>
              <a:rPr lang="en-US" sz="2000" dirty="0" smtClean="0"/>
              <a:t>sender will enter fast </a:t>
            </a:r>
            <a:r>
              <a:rPr lang="en-US" sz="2000" dirty="0" err="1" smtClean="0"/>
              <a:t>retx</a:t>
            </a:r>
            <a:r>
              <a:rPr lang="en-US" sz="2000" dirty="0" smtClean="0"/>
              <a:t>, reduce CWND, </a:t>
            </a:r>
            <a:r>
              <a:rPr lang="en-US" sz="2000" dirty="0" err="1" smtClean="0"/>
              <a:t>retx</a:t>
            </a:r>
            <a:r>
              <a:rPr lang="en-US" sz="2000" dirty="0" smtClean="0"/>
              <a:t> #1, …</a:t>
            </a:r>
          </a:p>
          <a:p>
            <a:pPr lvl="1"/>
            <a:r>
              <a:rPr lang="en-US" sz="2000" dirty="0" smtClean="0"/>
              <a:t> repeatedly!</a:t>
            </a:r>
          </a:p>
          <a:p>
            <a:r>
              <a:rPr lang="en-US" sz="2400" dirty="0" smtClean="0"/>
              <a:t>Also: one RTT and timeout estimator for multiple paths</a:t>
            </a:r>
          </a:p>
          <a:p>
            <a:r>
              <a:rPr lang="en-US" sz="2400" dirty="0" smtClean="0"/>
              <a:t>Also: CWND halved when a packet is dropped on </a:t>
            </a:r>
            <a:r>
              <a:rPr lang="en-US" sz="2400" i="1" dirty="0" smtClean="0"/>
              <a:t>any</a:t>
            </a:r>
            <a:r>
              <a:rPr lang="en-US" sz="2400" dirty="0" smtClean="0"/>
              <a:t> path</a:t>
            </a:r>
          </a:p>
          <a:p>
            <a:endParaRPr lang="en-US" sz="2400" dirty="0" smtClean="0"/>
          </a:p>
          <a:p>
            <a:r>
              <a:rPr lang="en-US" sz="2400" dirty="0" smtClean="0"/>
              <a:t>Multipath TCP (MP-TCP) is an ongoing effort to extend TCP to coexist with multipath routing </a:t>
            </a:r>
          </a:p>
          <a:p>
            <a:pPr lvl="1"/>
            <a:r>
              <a:rPr lang="en-US" sz="2000" dirty="0" smtClean="0"/>
              <a:t>Value beyond datacenters (e.g., spread traffic across </a:t>
            </a:r>
            <a:r>
              <a:rPr lang="en-US" sz="2000" dirty="0" err="1" smtClean="0"/>
              <a:t>wifi</a:t>
            </a:r>
            <a:r>
              <a:rPr lang="en-US" sz="2000" dirty="0" smtClean="0"/>
              <a:t> and 4G access)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3216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08" y="4980912"/>
            <a:ext cx="8372658" cy="1691813"/>
          </a:xfrm>
        </p:spPr>
        <p:txBody>
          <a:bodyPr>
            <a:no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800" dirty="0" smtClean="0"/>
              <a:t>Per-flow load balancing </a:t>
            </a:r>
            <a:r>
              <a:rPr lang="en-US" sz="2400" i="1" dirty="0" smtClean="0"/>
              <a:t>(</a:t>
            </a:r>
            <a:r>
              <a:rPr lang="en-US" sz="2400" i="1" dirty="0"/>
              <a:t>ECMP, “Equal Cost Multi Path”</a:t>
            </a:r>
            <a:r>
              <a:rPr lang="en-US" sz="2400" i="1" dirty="0" smtClean="0"/>
              <a:t>)</a:t>
            </a:r>
            <a:endParaRPr lang="en-US" sz="2800" i="1" dirty="0" smtClean="0"/>
          </a:p>
          <a:p>
            <a:pPr lvl="1"/>
            <a:r>
              <a:rPr lang="en-US" sz="2200" dirty="0" smtClean="0">
                <a:solidFill>
                  <a:srgbClr val="000090"/>
                </a:solidFill>
              </a:rPr>
              <a:t>E.g., based on HASH(source-</a:t>
            </a:r>
            <a:r>
              <a:rPr lang="en-US" sz="2200" dirty="0" err="1" smtClean="0">
                <a:solidFill>
                  <a:srgbClr val="000090"/>
                </a:solidFill>
              </a:rPr>
              <a:t>addr</a:t>
            </a:r>
            <a:r>
              <a:rPr lang="en-US" sz="2200" dirty="0" smtClean="0">
                <a:solidFill>
                  <a:srgbClr val="000090"/>
                </a:solidFill>
              </a:rPr>
              <a:t>, </a:t>
            </a:r>
            <a:r>
              <a:rPr lang="en-US" sz="2200" dirty="0" err="1" smtClean="0">
                <a:solidFill>
                  <a:srgbClr val="000090"/>
                </a:solidFill>
              </a:rPr>
              <a:t>dst-addr</a:t>
            </a:r>
            <a:r>
              <a:rPr lang="en-US" sz="2200" dirty="0" smtClean="0">
                <a:solidFill>
                  <a:srgbClr val="000090"/>
                </a:solidFill>
              </a:rPr>
              <a:t>, source-port, </a:t>
            </a:r>
            <a:r>
              <a:rPr lang="en-US" sz="2200" dirty="0" err="1" smtClean="0">
                <a:solidFill>
                  <a:srgbClr val="000090"/>
                </a:solidFill>
              </a:rPr>
              <a:t>dst</a:t>
            </a:r>
            <a:r>
              <a:rPr lang="en-US" sz="2200" dirty="0" smtClean="0">
                <a:solidFill>
                  <a:srgbClr val="000090"/>
                </a:solidFill>
              </a:rPr>
              <a:t>-port)</a:t>
            </a:r>
          </a:p>
          <a:p>
            <a:pPr lvl="1"/>
            <a:endParaRPr lang="en-US" sz="2400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4049276" y="2558609"/>
            <a:ext cx="1331606" cy="5424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665097" y="2120349"/>
            <a:ext cx="649665" cy="438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682538" y="2058941"/>
            <a:ext cx="1" cy="4917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21247" y="2058941"/>
            <a:ext cx="677123" cy="4996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82178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D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084998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D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777312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D</a:t>
            </a:r>
            <a:endParaRPr lang="en-US" sz="2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596680" y="3101086"/>
            <a:ext cx="797828" cy="789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682537" y="3101086"/>
            <a:ext cx="1" cy="957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003788" y="3101085"/>
            <a:ext cx="594582" cy="789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395803" y="343005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52283" y="358245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096881" y="3733777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953361" y="3898506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314762" y="3475993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314762" y="3861568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466508" y="3500602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516707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A</a:t>
            </a:r>
            <a:br>
              <a:rPr lang="en-US" sz="2000" dirty="0" smtClean="0"/>
            </a:br>
            <a:r>
              <a:rPr lang="en-US" sz="2000" dirty="0" smtClean="0"/>
              <a:t> (to D)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996063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B</a:t>
            </a:r>
            <a:br>
              <a:rPr lang="en-US" sz="2000" dirty="0" smtClean="0"/>
            </a:br>
            <a:r>
              <a:rPr lang="en-US" sz="2000" dirty="0" smtClean="0"/>
              <a:t> (to D)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5380882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C</a:t>
            </a:r>
            <a:br>
              <a:rPr lang="en-US" sz="2000" dirty="0" smtClean="0"/>
            </a:br>
            <a:r>
              <a:rPr lang="en-US" sz="2000" dirty="0" smtClean="0"/>
              <a:t> (to 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6231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08" y="4980912"/>
            <a:ext cx="8372658" cy="1691813"/>
          </a:xfrm>
        </p:spPr>
        <p:txBody>
          <a:bodyPr>
            <a:no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800" dirty="0" smtClean="0"/>
              <a:t>Per-flow load balancing </a:t>
            </a:r>
            <a:r>
              <a:rPr lang="en-US" sz="2400" i="1" dirty="0" smtClean="0">
                <a:solidFill>
                  <a:srgbClr val="000000"/>
                </a:solidFill>
              </a:rPr>
              <a:t>(ECMP, </a:t>
            </a:r>
            <a:r>
              <a:rPr lang="en-US" sz="2400" i="1" dirty="0">
                <a:solidFill>
                  <a:srgbClr val="000000"/>
                </a:solidFill>
              </a:rPr>
              <a:t>“Equal Cost Multi Path</a:t>
            </a:r>
            <a:r>
              <a:rPr lang="en-US" sz="2400" i="1" dirty="0" smtClean="0">
                <a:solidFill>
                  <a:srgbClr val="000000"/>
                </a:solidFill>
              </a:rPr>
              <a:t>”)</a:t>
            </a:r>
            <a:endParaRPr lang="en-US" sz="2800" i="1" dirty="0" smtClean="0">
              <a:solidFill>
                <a:srgbClr val="000000"/>
              </a:solidFill>
            </a:endParaRPr>
          </a:p>
          <a:p>
            <a:pPr lvl="1"/>
            <a:r>
              <a:rPr lang="en-US" sz="2200" dirty="0" smtClean="0">
                <a:solidFill>
                  <a:srgbClr val="000090"/>
                </a:solidFill>
              </a:rPr>
              <a:t>E.g., based on HASH(source-</a:t>
            </a:r>
            <a:r>
              <a:rPr lang="en-US" sz="2200" dirty="0" err="1" smtClean="0">
                <a:solidFill>
                  <a:srgbClr val="000090"/>
                </a:solidFill>
              </a:rPr>
              <a:t>addr</a:t>
            </a:r>
            <a:r>
              <a:rPr lang="en-US" sz="2200" dirty="0" smtClean="0">
                <a:solidFill>
                  <a:srgbClr val="000090"/>
                </a:solidFill>
              </a:rPr>
              <a:t>, </a:t>
            </a:r>
            <a:r>
              <a:rPr lang="en-US" sz="2200" dirty="0" err="1" smtClean="0">
                <a:solidFill>
                  <a:srgbClr val="000090"/>
                </a:solidFill>
              </a:rPr>
              <a:t>dst-addr</a:t>
            </a:r>
            <a:r>
              <a:rPr lang="en-US" sz="2200" dirty="0" smtClean="0">
                <a:solidFill>
                  <a:srgbClr val="000090"/>
                </a:solidFill>
              </a:rPr>
              <a:t>, source-port, </a:t>
            </a:r>
            <a:r>
              <a:rPr lang="en-US" sz="2200" dirty="0" err="1" smtClean="0">
                <a:solidFill>
                  <a:srgbClr val="000090"/>
                </a:solidFill>
              </a:rPr>
              <a:t>dst</a:t>
            </a:r>
            <a:r>
              <a:rPr lang="en-US" sz="2200" dirty="0" smtClean="0">
                <a:solidFill>
                  <a:srgbClr val="000090"/>
                </a:solidFill>
              </a:rPr>
              <a:t>-port)</a:t>
            </a:r>
          </a:p>
          <a:p>
            <a:pPr lvl="1"/>
            <a:r>
              <a:rPr lang="en-US" sz="2400" dirty="0" smtClean="0">
                <a:solidFill>
                  <a:srgbClr val="000090"/>
                </a:solidFill>
              </a:rPr>
              <a:t>Pro: a flow follows a single path (</a:t>
            </a:r>
            <a:r>
              <a:rPr lang="en-US" sz="2400" dirty="0" smtClean="0">
                <a:solidFill>
                  <a:srgbClr val="000090"/>
                </a:solidFill>
                <a:sym typeface="Wingdings"/>
              </a:rPr>
              <a:t> </a:t>
            </a:r>
            <a:r>
              <a:rPr lang="en-US" sz="2400" dirty="0" smtClean="0">
                <a:solidFill>
                  <a:srgbClr val="000090"/>
                </a:solidFill>
              </a:rPr>
              <a:t>TCP is happy) </a:t>
            </a:r>
          </a:p>
          <a:p>
            <a:pPr lvl="1"/>
            <a:r>
              <a:rPr lang="en-US" sz="2400" dirty="0" smtClean="0">
                <a:solidFill>
                  <a:srgbClr val="000090"/>
                </a:solidFill>
              </a:rPr>
              <a:t>Con: non optimal load-balancing; elephants are a problem</a:t>
            </a:r>
            <a:endParaRPr lang="en-US" sz="2400" dirty="0">
              <a:solidFill>
                <a:srgbClr val="000090"/>
              </a:solidFill>
            </a:endParaRPr>
          </a:p>
          <a:p>
            <a:pPr lvl="1"/>
            <a:endParaRPr lang="en-US" sz="2400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4049276" y="2558609"/>
            <a:ext cx="1331606" cy="5424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665097" y="2120349"/>
            <a:ext cx="649665" cy="438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682538" y="2058941"/>
            <a:ext cx="1" cy="4917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21247" y="2058941"/>
            <a:ext cx="677123" cy="4996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82178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D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084998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D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777312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D</a:t>
            </a:r>
            <a:endParaRPr lang="en-US" sz="2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596680" y="3101086"/>
            <a:ext cx="797828" cy="789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682537" y="3101086"/>
            <a:ext cx="1" cy="957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003788" y="3101085"/>
            <a:ext cx="594582" cy="789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363689" y="1747490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20169" y="1899890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64767" y="2051214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921247" y="221594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738472" y="2022349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003958" y="2248478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765845" y="2314575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516707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A</a:t>
            </a:r>
            <a:br>
              <a:rPr lang="en-US" sz="2000" dirty="0" smtClean="0"/>
            </a:br>
            <a:r>
              <a:rPr lang="en-US" sz="2000" dirty="0" smtClean="0"/>
              <a:t> (to D)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996063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B</a:t>
            </a:r>
            <a:br>
              <a:rPr lang="en-US" sz="2000" dirty="0" smtClean="0"/>
            </a:br>
            <a:r>
              <a:rPr lang="en-US" sz="2000" dirty="0" smtClean="0"/>
              <a:t> (to D)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5380882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C</a:t>
            </a:r>
            <a:br>
              <a:rPr lang="en-US" sz="2000" dirty="0" smtClean="0"/>
            </a:br>
            <a:r>
              <a:rPr lang="en-US" sz="2000" dirty="0" smtClean="0"/>
              <a:t> (to 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379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Extend DV / LS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62" y="1600200"/>
            <a:ext cx="8433498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How: </a:t>
            </a:r>
          </a:p>
          <a:p>
            <a:pPr lvl="1"/>
            <a:r>
              <a:rPr lang="en-US" sz="2400" dirty="0" smtClean="0"/>
              <a:t>Simple extensions to DV/LS</a:t>
            </a:r>
          </a:p>
          <a:p>
            <a:pPr lvl="1"/>
            <a:r>
              <a:rPr lang="en-US" sz="2400" dirty="0" smtClean="0"/>
              <a:t>ECMP for load balancing 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3200" dirty="0" smtClean="0"/>
              <a:t>Benefits</a:t>
            </a:r>
          </a:p>
          <a:p>
            <a:pPr marL="457200" lvl="1" indent="0">
              <a:buNone/>
            </a:pPr>
            <a:r>
              <a:rPr lang="en-US" sz="2400" dirty="0" smtClean="0"/>
              <a:t>+ Simple; reuses existing solutions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Problem: scales poorly </a:t>
            </a:r>
          </a:p>
          <a:p>
            <a:pPr lvl="1"/>
            <a:r>
              <a:rPr lang="en-US" sz="2400" dirty="0" smtClean="0"/>
              <a:t>With N destinations, O(N) routing entries and messages</a:t>
            </a:r>
          </a:p>
          <a:p>
            <a:pPr lvl="1"/>
            <a:r>
              <a:rPr lang="en-US" sz="2400" dirty="0" smtClean="0"/>
              <a:t>N now in the millions!</a:t>
            </a:r>
          </a:p>
        </p:txBody>
      </p:sp>
    </p:spTree>
    <p:extLst>
      <p:ext uri="{BB962C8B-B14F-4D97-AF65-F5344CB8AC3E}">
        <p14:creationId xmlns:p14="http://schemas.microsoft.com/office/powerpoint/2010/main" val="208254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esign </a:t>
            </a:r>
            <a:r>
              <a:rPr lang="en-US" dirty="0" smtClean="0"/>
              <a:t>a </a:t>
            </a:r>
            <a:r>
              <a:rPr lang="en-US" u="sng" dirty="0" smtClean="0"/>
              <a:t>scalable</a:t>
            </a:r>
            <a:r>
              <a:rPr lang="en-US" dirty="0" smtClean="0"/>
              <a:t> routing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8110"/>
            <a:ext cx="8518808" cy="5119613"/>
          </a:xfrm>
        </p:spPr>
        <p:txBody>
          <a:bodyPr>
            <a:noAutofit/>
          </a:bodyPr>
          <a:lstStyle/>
          <a:p>
            <a:r>
              <a:rPr lang="en-US" sz="2800" dirty="0" smtClean="0"/>
              <a:t>Design for this specific topology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Take 5 minutes, then tell me:</a:t>
            </a:r>
          </a:p>
          <a:p>
            <a:pPr lvl="1"/>
            <a:r>
              <a:rPr lang="en-US" sz="2000" dirty="0" smtClean="0"/>
              <a:t>#routing entries per switch your solution needs</a:t>
            </a:r>
            <a:endParaRPr lang="en-US" sz="2400" dirty="0"/>
          </a:p>
          <a:p>
            <a:pPr lvl="1"/>
            <a:r>
              <a:rPr lang="en-US" sz="2000" dirty="0" smtClean="0"/>
              <a:t>many solutions possible; remember: you’re now free from backward compatibility (can redesign IP, routing algorithms, switch designs, 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52986" y="1775373"/>
            <a:ext cx="5199592" cy="3378143"/>
            <a:chOff x="9276" y="915023"/>
            <a:chExt cx="9022668" cy="5097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05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65802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Solution 1: Topology-aware addressing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9397" y="5881008"/>
            <a:ext cx="1035635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10.0.*.*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1486" y="5874508"/>
            <a:ext cx="1035635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10.1.*.*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93496" y="5843104"/>
            <a:ext cx="1035635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10.2.*.*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06315" y="5820107"/>
            <a:ext cx="1035635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10.3.*.*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37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65802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Solution 1: Topology-aware addressing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5996" y="5719903"/>
            <a:ext cx="865441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10.0.0.*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31095" y="5705231"/>
            <a:ext cx="865441" cy="3385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10.1.0.*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32536" y="5719903"/>
            <a:ext cx="865441" cy="3385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10.2.0.*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6421" y="5719903"/>
            <a:ext cx="865441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10.3.0.*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82187" y="5707574"/>
            <a:ext cx="865441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10.0.1.*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48936" y="5719903"/>
            <a:ext cx="865441" cy="3385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10.1.1.*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01112" y="5708322"/>
            <a:ext cx="865441" cy="3385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10.2.1.*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91162" y="5707574"/>
            <a:ext cx="865441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10.3.1.*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3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59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goes into a datacenter (network)?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9000" y="3918856"/>
            <a:ext cx="5154230" cy="2884715"/>
            <a:chOff x="2159000" y="3918856"/>
            <a:chExt cx="5154230" cy="28847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9000" y="3918856"/>
              <a:ext cx="5154230" cy="288471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606143" y="5932714"/>
              <a:ext cx="653143" cy="3900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71" y="2053776"/>
            <a:ext cx="8944429" cy="217351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 smtClean="0"/>
              <a:t>Servers organized in racks</a:t>
            </a:r>
          </a:p>
          <a:p>
            <a:r>
              <a:rPr lang="en-US" dirty="0" smtClean="0"/>
              <a:t>Each rack has a `Top of Rack’ (</a:t>
            </a:r>
            <a:r>
              <a:rPr lang="en-US" dirty="0" err="1" smtClean="0"/>
              <a:t>ToR</a:t>
            </a:r>
            <a:r>
              <a:rPr lang="en-US" dirty="0" smtClean="0"/>
              <a:t>) switch</a:t>
            </a:r>
          </a:p>
          <a:p>
            <a:r>
              <a:rPr lang="en-US" dirty="0" smtClean="0"/>
              <a:t>`Aggregation switches interconnect </a:t>
            </a:r>
            <a:r>
              <a:rPr lang="en-US" dirty="0" err="1" smtClean="0"/>
              <a:t>ToR</a:t>
            </a:r>
            <a:r>
              <a:rPr lang="en-US" dirty="0" smtClean="0"/>
              <a:t> switches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996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65802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Solution 1: Topology-aware addressing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3373215">
            <a:off x="635850" y="5753831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3314277">
            <a:off x="1015111" y="5752034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3373215">
            <a:off x="1669387" y="5807599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3314277">
            <a:off x="2048648" y="5805802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3373215">
            <a:off x="2933229" y="5807600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3314277">
            <a:off x="3337150" y="5805803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3373215">
            <a:off x="3991426" y="5861368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3314277">
            <a:off x="4370687" y="5859571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3373215">
            <a:off x="5055320" y="5753830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3314277">
            <a:off x="5459241" y="5752033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3373215">
            <a:off x="6113517" y="5807598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3314277">
            <a:off x="6492778" y="5805801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3373215">
            <a:off x="7159960" y="5779205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3314277">
            <a:off x="7563881" y="5777408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3373215">
            <a:off x="8181167" y="5808315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3314277">
            <a:off x="8560428" y="5757202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10.3.1.1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2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65802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Solution 1: Topology-aware addressing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3373215">
            <a:off x="635850" y="5753831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3314277">
            <a:off x="1015111" y="5752034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3373215">
            <a:off x="1669387" y="5807599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3314277">
            <a:off x="2048648" y="5805802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3373215">
            <a:off x="2933229" y="5807600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3314277">
            <a:off x="3337150" y="5805803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3373215">
            <a:off x="3991426" y="5861368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3314277">
            <a:off x="4370687" y="5859571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3373215">
            <a:off x="5055320" y="5753830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3314277">
            <a:off x="5459241" y="5752033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3373215">
            <a:off x="6113517" y="5807598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3314277">
            <a:off x="6492778" y="5805801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3373215">
            <a:off x="7159960" y="5779205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3314277">
            <a:off x="7563881" y="5777408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3373215">
            <a:off x="8181167" y="5808315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3314277">
            <a:off x="8560428" y="5757202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234264" y="1676741"/>
            <a:ext cx="1862090" cy="1282215"/>
          </a:xfrm>
          <a:prstGeom prst="wedgeRoundRectCallout">
            <a:avLst>
              <a:gd name="adj1" fmla="val 97822"/>
              <a:gd name="adj2" fmla="val -19417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10.0.*.* </a:t>
            </a:r>
            <a:r>
              <a:rPr lang="en-US" dirty="0" smtClean="0">
                <a:sym typeface="Wingdings"/>
              </a:rPr>
              <a:t> 1</a:t>
            </a:r>
            <a:r>
              <a:rPr lang="en-US" dirty="0" smtClean="0"/>
              <a:t>  </a:t>
            </a:r>
          </a:p>
          <a:p>
            <a:r>
              <a:rPr lang="en-US" dirty="0" smtClean="0"/>
              <a:t>10.1.*.* </a:t>
            </a:r>
            <a:r>
              <a:rPr lang="en-US" dirty="0" smtClean="0">
                <a:sym typeface="Wingdings"/>
              </a:rPr>
              <a:t> 2</a:t>
            </a:r>
            <a:endParaRPr lang="en-US" dirty="0" smtClean="0"/>
          </a:p>
          <a:p>
            <a:r>
              <a:rPr lang="en-US" dirty="0" smtClean="0"/>
              <a:t>10.2.*.* </a:t>
            </a:r>
            <a:r>
              <a:rPr lang="en-US" dirty="0" smtClean="0">
                <a:sym typeface="Wingdings"/>
              </a:rPr>
              <a:t> 3</a:t>
            </a:r>
            <a:endParaRPr lang="en-US" dirty="0" smtClean="0"/>
          </a:p>
          <a:p>
            <a:r>
              <a:rPr lang="en-US" dirty="0" smtClean="0"/>
              <a:t>10.3.*.* </a:t>
            </a:r>
            <a:r>
              <a:rPr lang="en-US" dirty="0" smtClean="0">
                <a:sym typeface="Wingdings"/>
              </a:rPr>
              <a:t> 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4307" y="219482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83942" y="221187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96632" y="21793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3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83403" y="197474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4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7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65802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Solution 1: Topology-aware addressing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3373215">
            <a:off x="635850" y="5753831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3314277">
            <a:off x="1015111" y="5752034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3373215">
            <a:off x="1669387" y="5807599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3314277">
            <a:off x="2048648" y="5805802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3373215">
            <a:off x="2933229" y="5807600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3314277">
            <a:off x="3337150" y="5805803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3373215">
            <a:off x="3991426" y="5861368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3314277">
            <a:off x="4370687" y="5859571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3373215">
            <a:off x="5055320" y="5753830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3314277">
            <a:off x="5459241" y="5752033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3373215">
            <a:off x="6113517" y="5807598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3314277">
            <a:off x="6492778" y="5805801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3373215">
            <a:off x="7159960" y="5779205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3314277">
            <a:off x="7563881" y="5777408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3373215">
            <a:off x="8181167" y="5808315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3314277">
            <a:off x="8560428" y="5757202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234264" y="1907075"/>
            <a:ext cx="1862090" cy="1051881"/>
          </a:xfrm>
          <a:prstGeom prst="wedgeRoundRectCallout">
            <a:avLst>
              <a:gd name="adj1" fmla="val -4148"/>
              <a:gd name="adj2" fmla="val 127010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10.0.0.* </a:t>
            </a:r>
            <a:r>
              <a:rPr lang="en-US" dirty="0" smtClean="0">
                <a:sym typeface="Wingdings"/>
              </a:rPr>
              <a:t> 1</a:t>
            </a:r>
            <a:r>
              <a:rPr lang="en-US" dirty="0" smtClean="0"/>
              <a:t>  </a:t>
            </a:r>
          </a:p>
          <a:p>
            <a:r>
              <a:rPr lang="en-US" dirty="0" smtClean="0"/>
              <a:t>10.0.1.* </a:t>
            </a:r>
            <a:r>
              <a:rPr lang="en-US" dirty="0" smtClean="0">
                <a:sym typeface="Wingdings"/>
              </a:rPr>
              <a:t> 2</a:t>
            </a:r>
            <a:endParaRPr lang="en-US" dirty="0" smtClean="0"/>
          </a:p>
          <a:p>
            <a:r>
              <a:rPr lang="en-US" dirty="0" smtClean="0"/>
              <a:t>*.*.*.* </a:t>
            </a:r>
            <a:r>
              <a:rPr lang="en-US" dirty="0" smtClean="0">
                <a:sym typeface="Wingdings"/>
              </a:rPr>
              <a:t> 3, 4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05487" y="395679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81726" y="401843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28317" y="358403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3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65084" y="3307217"/>
            <a:ext cx="425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4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80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65802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Solution 1: Topology-aware addressing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3373215">
            <a:off x="635850" y="5753831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3314277">
            <a:off x="1015111" y="5752034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3373215">
            <a:off x="1669387" y="5807599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3314277">
            <a:off x="2048648" y="5805802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3373215">
            <a:off x="2933229" y="5807600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3314277">
            <a:off x="3337150" y="5805803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3373215">
            <a:off x="3991426" y="5861368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3314277">
            <a:off x="4370687" y="5859571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3373215">
            <a:off x="5055320" y="5753830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3314277">
            <a:off x="5459241" y="5752033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3373215">
            <a:off x="6113517" y="5807598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3314277">
            <a:off x="6492778" y="5805801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3373215">
            <a:off x="7159960" y="5779205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3314277">
            <a:off x="7563881" y="5777408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3373215">
            <a:off x="8181167" y="5808315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3314277">
            <a:off x="8560428" y="5757202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234264" y="1504137"/>
            <a:ext cx="1862090" cy="1454819"/>
          </a:xfrm>
          <a:prstGeom prst="wedgeRoundRectCallout">
            <a:avLst>
              <a:gd name="adj1" fmla="val -837"/>
              <a:gd name="adj2" fmla="val 108366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10.0.0.* </a:t>
            </a:r>
            <a:r>
              <a:rPr lang="en-US" dirty="0" smtClean="0">
                <a:sym typeface="Wingdings"/>
              </a:rPr>
              <a:t> 1</a:t>
            </a:r>
            <a:r>
              <a:rPr lang="en-US" dirty="0" smtClean="0"/>
              <a:t>  </a:t>
            </a:r>
          </a:p>
          <a:p>
            <a:r>
              <a:rPr lang="en-US" dirty="0" smtClean="0"/>
              <a:t>10.0.1.* </a:t>
            </a:r>
            <a:r>
              <a:rPr lang="en-US" dirty="0" smtClean="0">
                <a:sym typeface="Wingdings"/>
              </a:rPr>
              <a:t> 2</a:t>
            </a:r>
            <a:endParaRPr lang="en-US" dirty="0" smtClean="0"/>
          </a:p>
          <a:p>
            <a:r>
              <a:rPr lang="en-US" b="1" dirty="0" smtClean="0">
                <a:solidFill>
                  <a:schemeClr val="bg1"/>
                </a:solidFill>
              </a:rPr>
              <a:t> *.*.*.0 </a:t>
            </a:r>
            <a:r>
              <a:rPr lang="en-US" b="1" dirty="0" smtClean="0">
                <a:solidFill>
                  <a:schemeClr val="bg1"/>
                </a:solidFill>
                <a:sym typeface="Wingdings"/>
              </a:rPr>
              <a:t> 3</a:t>
            </a:r>
          </a:p>
          <a:p>
            <a:r>
              <a:rPr lang="en-US" b="1" dirty="0" smtClean="0">
                <a:solidFill>
                  <a:schemeClr val="bg1"/>
                </a:solidFill>
                <a:sym typeface="Wingdings"/>
              </a:rPr>
              <a:t> *.*.*.1  4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5487" y="395679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81726" y="401843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28317" y="358403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3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65084" y="3307217"/>
            <a:ext cx="425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4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131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65802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Solution 1: Topology-aware addressing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3373215">
            <a:off x="635850" y="5753831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3314277">
            <a:off x="1015111" y="5752034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3373215">
            <a:off x="1669387" y="5807599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3314277">
            <a:off x="2048648" y="5805802"/>
            <a:ext cx="869048" cy="3385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10.0.1.1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3373215">
            <a:off x="2933229" y="5807600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3314277">
            <a:off x="3337150" y="5805803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3373215">
            <a:off x="3991426" y="5861368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3314277">
            <a:off x="4370687" y="5859571"/>
            <a:ext cx="869048" cy="33855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10.1.1.1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3373215">
            <a:off x="5055320" y="5753830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3314277">
            <a:off x="5459241" y="5752033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3373215">
            <a:off x="6113517" y="5807598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3314277">
            <a:off x="6492778" y="5805801"/>
            <a:ext cx="869048" cy="3385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10.2.1.1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3373215">
            <a:off x="7159960" y="5779205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10.3.0.0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3314277">
            <a:off x="7563881" y="5777408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10.3.0.1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3373215">
            <a:off x="8181167" y="5808315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10.3.1.0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3314277">
            <a:off x="8560428" y="5757202"/>
            <a:ext cx="869048" cy="33855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10.3.1.1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42340" y="2245623"/>
            <a:ext cx="1862090" cy="1454819"/>
          </a:xfrm>
          <a:prstGeom prst="wedgeRoundRectCallout">
            <a:avLst>
              <a:gd name="adj1" fmla="val -2162"/>
              <a:gd name="adj2" fmla="val 110909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10.0.0.0 </a:t>
            </a:r>
            <a:r>
              <a:rPr lang="en-US" dirty="0" smtClean="0">
                <a:sym typeface="Wingdings"/>
              </a:rPr>
              <a:t> 1</a:t>
            </a:r>
            <a:r>
              <a:rPr lang="en-US" dirty="0" smtClean="0"/>
              <a:t>  </a:t>
            </a:r>
          </a:p>
          <a:p>
            <a:r>
              <a:rPr lang="en-US" dirty="0" smtClean="0"/>
              <a:t>10.0.0.1 </a:t>
            </a:r>
            <a:r>
              <a:rPr lang="en-US" dirty="0" smtClean="0">
                <a:sym typeface="Wingdings"/>
              </a:rPr>
              <a:t> 2</a:t>
            </a:r>
            <a:endParaRPr lang="en-US" dirty="0" smtClean="0"/>
          </a:p>
          <a:p>
            <a:r>
              <a:rPr lang="en-US" b="1" dirty="0" smtClean="0">
                <a:solidFill>
                  <a:schemeClr val="bg1"/>
                </a:solidFill>
              </a:rPr>
              <a:t> *.*.*.0 </a:t>
            </a:r>
            <a:r>
              <a:rPr lang="en-US" b="1" dirty="0" smtClean="0">
                <a:solidFill>
                  <a:schemeClr val="bg1"/>
                </a:solidFill>
                <a:sym typeface="Wingdings"/>
              </a:rPr>
              <a:t> 3</a:t>
            </a:r>
          </a:p>
          <a:p>
            <a:r>
              <a:rPr lang="en-US" b="1" dirty="0" smtClean="0">
                <a:solidFill>
                  <a:schemeClr val="bg1"/>
                </a:solidFill>
                <a:sym typeface="Wingdings"/>
              </a:rPr>
              <a:t> *.*.*.1  4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7747" y="478283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69396" y="478283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80357" y="43237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3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9853" y="4129113"/>
            <a:ext cx="425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4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51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Solution 1: Topology-aware addressing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8439247" cy="4525963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Idea: addresses embed location in regular topology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Maximum #entries/switch: </a:t>
            </a:r>
            <a:r>
              <a:rPr lang="en-US" i="1" dirty="0" smtClean="0"/>
              <a:t>k ( = 4 in example)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Constant, independent of #destinations!</a:t>
            </a:r>
          </a:p>
          <a:p>
            <a:endParaRPr lang="en-US" dirty="0" smtClean="0"/>
          </a:p>
          <a:p>
            <a:r>
              <a:rPr lang="en-US" dirty="0" smtClean="0"/>
              <a:t>No route computation / messages / protocols </a:t>
            </a:r>
          </a:p>
          <a:p>
            <a:pPr lvl="1"/>
            <a:r>
              <a:rPr lang="en-US" dirty="0" smtClean="0"/>
              <a:t>Topology is “hard coded”</a:t>
            </a:r>
          </a:p>
          <a:p>
            <a:pPr lvl="1"/>
            <a:r>
              <a:rPr lang="en-US" dirty="0" smtClean="0"/>
              <a:t>(but still need localized link failure detection)</a:t>
            </a:r>
          </a:p>
          <a:p>
            <a:pPr lvl="1"/>
            <a:endParaRPr lang="en-US" dirty="0"/>
          </a:p>
          <a:p>
            <a:r>
              <a:rPr lang="en-US" dirty="0" smtClean="0"/>
              <a:t>Problems?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VM migration: ideally, VM keeps its IP address when it moves</a:t>
            </a:r>
          </a:p>
          <a:p>
            <a:pPr lvl="1"/>
            <a:r>
              <a:rPr lang="en-US" dirty="0" smtClean="0"/>
              <a:t>Vulnerable to misconfiguration (in topology or addresses)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2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Solution 2: Centralize + Source Routes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5819"/>
            <a:ext cx="8518808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Centralized “controller” server knows topology and computes routes</a:t>
            </a:r>
          </a:p>
          <a:p>
            <a:r>
              <a:rPr lang="en-US" sz="2800" dirty="0" smtClean="0"/>
              <a:t>Controller hands server all paths to each destination</a:t>
            </a:r>
          </a:p>
          <a:p>
            <a:pPr lvl="1"/>
            <a:r>
              <a:rPr lang="en-US" sz="2400" dirty="0" smtClean="0">
                <a:solidFill>
                  <a:srgbClr val="000090"/>
                </a:solidFill>
              </a:rPr>
              <a:t>O(#destinations) state per server </a:t>
            </a:r>
          </a:p>
          <a:p>
            <a:pPr lvl="1"/>
            <a:r>
              <a:rPr lang="en-US" sz="2400" dirty="0" smtClean="0">
                <a:solidFill>
                  <a:srgbClr val="000090"/>
                </a:solidFill>
              </a:rPr>
              <a:t>But server memory cheap </a:t>
            </a:r>
            <a:r>
              <a:rPr lang="en-US" sz="2000" dirty="0" smtClean="0">
                <a:solidFill>
                  <a:srgbClr val="000090"/>
                </a:solidFill>
              </a:rPr>
              <a:t>(e.g., 1M routes x 100B/route=100MB)</a:t>
            </a:r>
            <a:endParaRPr lang="en-US" sz="2400" dirty="0" smtClean="0">
              <a:solidFill>
                <a:srgbClr val="000090"/>
              </a:solidFill>
            </a:endParaRPr>
          </a:p>
          <a:p>
            <a:r>
              <a:rPr lang="en-US" sz="2800" dirty="0" smtClean="0"/>
              <a:t>Server inserts entire path vector into packet header (“source routing”)</a:t>
            </a:r>
          </a:p>
          <a:p>
            <a:pPr lvl="1"/>
            <a:r>
              <a:rPr lang="en-US" sz="2400" dirty="0" smtClean="0">
                <a:solidFill>
                  <a:srgbClr val="000090"/>
                </a:solidFill>
              </a:rPr>
              <a:t>E.g., header=[</a:t>
            </a:r>
            <a:r>
              <a:rPr lang="en-US" sz="2400" dirty="0" err="1" smtClean="0">
                <a:solidFill>
                  <a:srgbClr val="000090"/>
                </a:solidFill>
              </a:rPr>
              <a:t>dst</a:t>
            </a:r>
            <a:r>
              <a:rPr lang="en-US" sz="2400" dirty="0" smtClean="0">
                <a:solidFill>
                  <a:srgbClr val="000090"/>
                </a:solidFill>
              </a:rPr>
              <a:t>=D | index=0 | path={S5,S1,S2,S9}]</a:t>
            </a:r>
          </a:p>
          <a:p>
            <a:r>
              <a:rPr lang="en-US" sz="2800" dirty="0" smtClean="0"/>
              <a:t>Switch forwards based on packet header</a:t>
            </a:r>
          </a:p>
          <a:p>
            <a:pPr lvl="1"/>
            <a:r>
              <a:rPr lang="en-US" sz="2400" dirty="0" smtClean="0">
                <a:solidFill>
                  <a:srgbClr val="000090"/>
                </a:solidFill>
              </a:rPr>
              <a:t>index++;  next-hop = path[index]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40984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Solution 2: Centralize + Source Routes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7464"/>
            <a:ext cx="8518808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#entries per switch? 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None!</a:t>
            </a:r>
          </a:p>
          <a:p>
            <a:r>
              <a:rPr lang="en-US" sz="2400" dirty="0" smtClean="0"/>
              <a:t>#routing messages?</a:t>
            </a:r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akin to a broadcast from controller to all servers</a:t>
            </a:r>
            <a:endParaRPr lang="en-US" sz="1600" dirty="0" smtClean="0">
              <a:solidFill>
                <a:srgbClr val="000090"/>
              </a:solidFill>
            </a:endParaRPr>
          </a:p>
          <a:p>
            <a:r>
              <a:rPr lang="en-US" sz="2400" dirty="0" smtClean="0"/>
              <a:t>Pro: </a:t>
            </a:r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switches very simple and scalable</a:t>
            </a:r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flexibility: end-points (hence apps) control route selection</a:t>
            </a:r>
          </a:p>
          <a:p>
            <a:r>
              <a:rPr lang="en-US" sz="2400" dirty="0" smtClean="0"/>
              <a:t>Cons:</a:t>
            </a:r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scalability / robustness of controller (SDN addresses this)</a:t>
            </a:r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Clean-slate design of everything</a:t>
            </a:r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2413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L2/L3 design: 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addressing / routing / forwarding in the Fat-Tree</a:t>
            </a:r>
          </a:p>
          <a:p>
            <a:pPr lvl="1"/>
            <a:endParaRPr lang="en-US" dirty="0"/>
          </a:p>
          <a:p>
            <a:r>
              <a:rPr lang="en-US" dirty="0" smtClean="0"/>
              <a:t>L4 design:</a:t>
            </a:r>
          </a:p>
          <a:p>
            <a:pPr lvl="1"/>
            <a:r>
              <a:rPr lang="en-US" dirty="0" smtClean="0"/>
              <a:t>Transport protocol design (w/ Fat-Tree)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3650" y="5757369"/>
            <a:ext cx="7080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Many slides courtesy of Mohammad </a:t>
            </a:r>
            <a:r>
              <a:rPr lang="en-US" sz="2000" i="1" dirty="0" err="1" smtClean="0">
                <a:solidFill>
                  <a:srgbClr val="0000FF"/>
                </a:solidFill>
              </a:rPr>
              <a:t>Alizadeh</a:t>
            </a:r>
            <a:r>
              <a:rPr lang="en-US" sz="2000" i="1" dirty="0" smtClean="0">
                <a:solidFill>
                  <a:srgbClr val="0000FF"/>
                </a:solidFill>
              </a:rPr>
              <a:t>, Stanford University </a:t>
            </a:r>
            <a:endParaRPr lang="en-US" sz="2000" i="1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5660">
            <a:off x="7632285" y="4018063"/>
            <a:ext cx="1341789" cy="17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1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0684" y="3178255"/>
            <a:ext cx="1032934" cy="111556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526024" y="1627632"/>
            <a:ext cx="1170176" cy="4239768"/>
            <a:chOff x="6526024" y="1627632"/>
            <a:chExt cx="1170176" cy="42397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6024" y="4751832"/>
              <a:ext cx="1170176" cy="1115568"/>
            </a:xfrm>
            <a:prstGeom prst="rect">
              <a:avLst/>
            </a:prstGeom>
          </p:spPr>
        </p:pic>
        <p:grpSp>
          <p:nvGrpSpPr>
            <p:cNvPr id="16" name="Group 19"/>
            <p:cNvGrpSpPr/>
            <p:nvPr/>
          </p:nvGrpSpPr>
          <p:grpSpPr>
            <a:xfrm>
              <a:off x="6629400" y="1627632"/>
              <a:ext cx="1032934" cy="1131332"/>
              <a:chOff x="6434666" y="1371600"/>
              <a:chExt cx="1032934" cy="113133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34666" y="1371600"/>
                <a:ext cx="1032934" cy="1115568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477000" y="2133600"/>
                <a:ext cx="4233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Workloads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4754563"/>
          </a:xfrm>
        </p:spPr>
        <p:txBody>
          <a:bodyPr/>
          <a:lstStyle/>
          <a:p>
            <a:pPr>
              <a:spcBef>
                <a:spcPct val="25000"/>
              </a:spcBef>
              <a:buClr>
                <a:srgbClr val="000000"/>
              </a:buClr>
            </a:pPr>
            <a:r>
              <a:rPr lang="en-US" sz="2800" dirty="0" smtClean="0">
                <a:ea typeface="ＭＳ Ｐゴシック" charset="-128"/>
                <a:cs typeface="ＭＳ Ｐゴシック" charset="-128"/>
              </a:rPr>
              <a:t>Partition/Aggregate</a:t>
            </a:r>
          </a:p>
          <a:p>
            <a:pPr>
              <a:spcBef>
                <a:spcPct val="25000"/>
              </a:spcBef>
              <a:buClr>
                <a:srgbClr val="000000"/>
              </a:buClr>
              <a:buNone/>
            </a:pPr>
            <a:r>
              <a:rPr lang="en-US" b="1" dirty="0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   </a:t>
            </a:r>
            <a:r>
              <a:rPr lang="en-US" b="1" dirty="0" smtClean="0">
                <a:solidFill>
                  <a:srgbClr val="0000CC"/>
                </a:solidFill>
                <a:ea typeface="ＭＳ Ｐゴシック" charset="-128"/>
                <a:cs typeface="ＭＳ Ｐゴシック" charset="-128"/>
              </a:rPr>
              <a:t>(Query</a:t>
            </a:r>
            <a:r>
              <a:rPr lang="en-US" b="1" dirty="0" smtClean="0">
                <a:solidFill>
                  <a:srgbClr val="0000CC"/>
                </a:solidFill>
              </a:rPr>
              <a:t>)</a:t>
            </a:r>
            <a:endParaRPr lang="en-US" b="1" dirty="0" smtClean="0">
              <a:solidFill>
                <a:srgbClr val="0000CC"/>
              </a:solidFill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25000"/>
              </a:spcBef>
              <a:buClr>
                <a:srgbClr val="000000"/>
              </a:buClr>
              <a:buNone/>
            </a:pPr>
            <a:endParaRPr lang="en-US" sz="1400" dirty="0" smtClean="0">
              <a:solidFill>
                <a:srgbClr val="FF0000"/>
              </a:solidFill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25000"/>
              </a:spcBef>
              <a:buClr>
                <a:srgbClr val="000000"/>
              </a:buClr>
              <a:buNone/>
            </a:pPr>
            <a:endParaRPr lang="en-US" sz="1400" dirty="0" smtClean="0">
              <a:solidFill>
                <a:srgbClr val="FF0000"/>
              </a:solidFill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25000"/>
              </a:spcBef>
              <a:buClr>
                <a:srgbClr val="000000"/>
              </a:buClr>
            </a:pPr>
            <a:r>
              <a:rPr lang="en-US" sz="2800" dirty="0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Short messages [50KB-1MB] </a:t>
            </a:r>
          </a:p>
          <a:p>
            <a:pPr>
              <a:spcBef>
                <a:spcPct val="25000"/>
              </a:spcBef>
              <a:buClr>
                <a:srgbClr val="000000"/>
              </a:buClr>
              <a:buNone/>
            </a:pPr>
            <a:r>
              <a:rPr lang="en-US" sz="2400" b="1" dirty="0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    </a:t>
            </a:r>
            <a:r>
              <a:rPr lang="en-US" sz="2400" b="1" dirty="0" smtClean="0">
                <a:solidFill>
                  <a:srgbClr val="0000CC"/>
                </a:solidFill>
                <a:ea typeface="ＭＳ Ｐゴシック" charset="-128"/>
                <a:cs typeface="ＭＳ Ｐゴシック" charset="-128"/>
              </a:rPr>
              <a:t>(</a:t>
            </a:r>
            <a:r>
              <a:rPr lang="en-US" b="1" dirty="0" smtClean="0">
                <a:solidFill>
                  <a:srgbClr val="0000CC"/>
                </a:solidFill>
              </a:rPr>
              <a:t>C</a:t>
            </a:r>
            <a:r>
              <a:rPr lang="en-US" sz="2400" b="1" dirty="0" smtClean="0">
                <a:solidFill>
                  <a:srgbClr val="0000CC"/>
                </a:solidFill>
                <a:ea typeface="ＭＳ Ｐゴシック" charset="-128"/>
                <a:cs typeface="ＭＳ Ｐゴシック" charset="-128"/>
              </a:rPr>
              <a:t>oordination, Control state)</a:t>
            </a:r>
          </a:p>
          <a:p>
            <a:pPr lvl="1">
              <a:spcBef>
                <a:spcPct val="25000"/>
              </a:spcBef>
              <a:buClr>
                <a:srgbClr val="000000"/>
              </a:buClr>
              <a:buNone/>
            </a:pPr>
            <a:endParaRPr lang="en-US" sz="1400" dirty="0" smtClean="0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  <a:p>
            <a:pPr lvl="1">
              <a:spcBef>
                <a:spcPct val="25000"/>
              </a:spcBef>
              <a:buClr>
                <a:srgbClr val="000000"/>
              </a:buClr>
              <a:buNone/>
            </a:pPr>
            <a:endParaRPr lang="en-US" sz="1400" dirty="0" smtClean="0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25000"/>
              </a:spcBef>
              <a:buClr>
                <a:srgbClr val="000000"/>
              </a:buClr>
            </a:pPr>
            <a:r>
              <a:rPr lang="en-US" sz="2800" dirty="0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Large flows [1MB-50MB] </a:t>
            </a:r>
          </a:p>
          <a:p>
            <a:pPr>
              <a:spcBef>
                <a:spcPct val="25000"/>
              </a:spcBef>
              <a:buClr>
                <a:srgbClr val="000000"/>
              </a:buClr>
              <a:buNone/>
            </a:pPr>
            <a:r>
              <a:rPr lang="en-US" sz="2400" b="1" dirty="0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    </a:t>
            </a:r>
            <a:r>
              <a:rPr lang="en-US" sz="2400" b="1" dirty="0" smtClean="0">
                <a:solidFill>
                  <a:srgbClr val="0000CC"/>
                </a:solidFill>
                <a:ea typeface="ＭＳ Ｐゴシック" charset="-128"/>
                <a:cs typeface="ＭＳ Ｐゴシック" charset="-128"/>
              </a:rPr>
              <a:t>(</a:t>
            </a:r>
            <a:r>
              <a:rPr lang="en-US" b="1" dirty="0" smtClean="0">
                <a:solidFill>
                  <a:srgbClr val="0000CC"/>
                </a:solidFill>
              </a:rPr>
              <a:t>D</a:t>
            </a:r>
            <a:r>
              <a:rPr lang="en-US" sz="2400" b="1" dirty="0" smtClean="0">
                <a:solidFill>
                  <a:srgbClr val="0000CC"/>
                </a:solidFill>
                <a:ea typeface="ＭＳ Ｐゴシック" charset="-128"/>
                <a:cs typeface="ＭＳ Ｐゴシック" charset="-128"/>
              </a:rPr>
              <a:t>ata update)</a:t>
            </a:r>
            <a:r>
              <a:rPr lang="en-US" sz="2400" b="1" dirty="0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</a:t>
            </a:r>
          </a:p>
          <a:p>
            <a:pPr lvl="1">
              <a:spcBef>
                <a:spcPct val="25000"/>
              </a:spcBef>
              <a:buClr>
                <a:srgbClr val="000000"/>
              </a:buClr>
              <a:buNone/>
            </a:pPr>
            <a:endParaRPr lang="en-US" sz="2400" dirty="0" smtClean="0">
              <a:solidFill>
                <a:srgbClr val="FF0000"/>
              </a:solidFill>
              <a:ea typeface="ＭＳ Ｐゴシック" charset="-128"/>
              <a:cs typeface="ＭＳ Ｐゴシック" charset="-128"/>
            </a:endParaRPr>
          </a:p>
          <a:p>
            <a:endParaRPr lang="en-US" sz="2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222658" y="1824335"/>
            <a:ext cx="3757815" cy="3742730"/>
            <a:chOff x="5222658" y="1824335"/>
            <a:chExt cx="3757815" cy="3742730"/>
          </a:xfrm>
        </p:grpSpPr>
        <p:grpSp>
          <p:nvGrpSpPr>
            <p:cNvPr id="19" name="Group 18"/>
            <p:cNvGrpSpPr/>
            <p:nvPr/>
          </p:nvGrpSpPr>
          <p:grpSpPr>
            <a:xfrm>
              <a:off x="5222658" y="1824335"/>
              <a:ext cx="2986021" cy="461665"/>
              <a:chOff x="5222658" y="2057400"/>
              <a:chExt cx="2986021" cy="461665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5222658" y="2286000"/>
                <a:ext cx="685800" cy="1588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6088034" y="2057400"/>
                <a:ext cx="21206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  <a:ea typeface="ＭＳ Ｐゴシック" charset="-128"/>
                    <a:cs typeface="ＭＳ Ｐゴシック" charset="-128"/>
                  </a:rPr>
                  <a:t>Delay-sensitive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230624" y="3424535"/>
              <a:ext cx="2974848" cy="461665"/>
              <a:chOff x="5230624" y="3420070"/>
              <a:chExt cx="2974848" cy="4616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>
                <a:off x="5230624" y="3657600"/>
                <a:ext cx="685800" cy="1588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096000" y="3420070"/>
                <a:ext cx="21094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  <a:ea typeface="ＭＳ Ｐゴシック" charset="-128"/>
                    <a:cs typeface="ＭＳ Ｐゴシック" charset="-128"/>
                  </a:rPr>
                  <a:t>Delay-sensitive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22658" y="5105400"/>
              <a:ext cx="3757815" cy="461665"/>
              <a:chOff x="5222658" y="4724400"/>
              <a:chExt cx="3757815" cy="461665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5222658" y="4953000"/>
                <a:ext cx="685800" cy="1588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088034" y="4724400"/>
                <a:ext cx="2892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  <a:ea typeface="ＭＳ Ｐゴシック" charset="-128"/>
                    <a:cs typeface="ＭＳ Ｐゴシック" charset="-128"/>
                  </a:rPr>
                  <a:t>Throughput-sensitive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6604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59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goes into a datacenter (network)?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71" y="2053775"/>
            <a:ext cx="8944429" cy="4187368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 smtClean="0"/>
              <a:t>Servers organized in racks</a:t>
            </a:r>
          </a:p>
          <a:p>
            <a:r>
              <a:rPr lang="en-US" dirty="0" smtClean="0"/>
              <a:t>Each rack has a `Top of Rack’ (</a:t>
            </a:r>
            <a:r>
              <a:rPr lang="en-US" dirty="0" err="1" smtClean="0"/>
              <a:t>ToR</a:t>
            </a:r>
            <a:r>
              <a:rPr lang="en-US" dirty="0" smtClean="0"/>
              <a:t>) switch</a:t>
            </a:r>
          </a:p>
          <a:p>
            <a:r>
              <a:rPr lang="en-US" dirty="0" smtClean="0"/>
              <a:t>`Aggregation switches interconnect </a:t>
            </a:r>
            <a:r>
              <a:rPr lang="en-US" dirty="0" err="1" smtClean="0"/>
              <a:t>ToR</a:t>
            </a:r>
            <a:r>
              <a:rPr lang="en-US" dirty="0" smtClean="0"/>
              <a:t> switches</a:t>
            </a:r>
          </a:p>
          <a:p>
            <a:r>
              <a:rPr lang="en-US" dirty="0" smtClean="0"/>
              <a:t>Connected to the outside via `core’ switches</a:t>
            </a:r>
          </a:p>
          <a:p>
            <a:pPr lvl="1"/>
            <a:r>
              <a:rPr lang="en-US" i="1" dirty="0" smtClean="0"/>
              <a:t>note: blurry line between aggregation and core </a:t>
            </a:r>
          </a:p>
          <a:p>
            <a:r>
              <a:rPr lang="en-US" dirty="0" smtClean="0"/>
              <a:t>With 2x redundancy for fault-tolerance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394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Tension Between Requirements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68FF-8BB4-3349-8005-AE9F629C616D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7128" y="2081570"/>
            <a:ext cx="330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hangingPunct="0">
              <a:spcBef>
                <a:spcPct val="20000"/>
              </a:spcBef>
              <a:defRPr/>
            </a:pPr>
            <a:r>
              <a:rPr lang="en-US" sz="2400" b="1" kern="0" dirty="0" smtClean="0">
                <a:cs typeface="Times New Roman"/>
              </a:rPr>
              <a:t>High Throughput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1200" y="2057400"/>
            <a:ext cx="180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hangingPunct="0">
              <a:spcBef>
                <a:spcPct val="20000"/>
              </a:spcBef>
              <a:defRPr/>
            </a:pPr>
            <a:r>
              <a:rPr lang="en-US" sz="2400" b="1" kern="0" dirty="0" smtClean="0">
                <a:cs typeface="Times New Roman"/>
              </a:rPr>
              <a:t>Low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19712" y="4262006"/>
            <a:ext cx="1385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DCTCP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" y="3200400"/>
            <a:ext cx="2666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</a:rPr>
              <a:t>Deep queues at switches: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FF0000"/>
                </a:solidFill>
              </a:rPr>
              <a:t> Queuing delays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     increase latency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5000" y="320040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</a:rPr>
              <a:t>Shallow queues at switches: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FF0000"/>
                </a:solidFill>
              </a:rPr>
              <a:t> Bad for bursts &amp;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     throughput   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10800000">
            <a:off x="5715000" y="2604841"/>
            <a:ext cx="2743200" cy="0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ounded Rectangle 31"/>
          <p:cNvSpPr/>
          <p:nvPr/>
        </p:nvSpPr>
        <p:spPr>
          <a:xfrm>
            <a:off x="1394037" y="5047668"/>
            <a:ext cx="6629400" cy="1055608"/>
          </a:xfrm>
          <a:prstGeom prst="roundRect">
            <a:avLst/>
          </a:prstGeom>
          <a:ln>
            <a:noFill/>
          </a:ln>
          <a:effectLst>
            <a:innerShdw blurRad="215900">
              <a:prstClr val="black"/>
            </a:innerShdw>
          </a:effectLst>
          <a:scene3d>
            <a:camera prst="orthographicFront"/>
            <a:lightRig rig="threeP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0" algn="ctr"/>
            <a:r>
              <a:rPr lang="en-US" sz="2800" b="1" dirty="0" smtClean="0">
                <a:solidFill>
                  <a:srgbClr val="FF0000"/>
                </a:solidFill>
              </a:rPr>
              <a:t>Objective:</a:t>
            </a:r>
          </a:p>
          <a:p>
            <a:pPr lvl="0" algn="ctr"/>
            <a:r>
              <a:rPr lang="en-US" sz="2800" b="1" dirty="0" smtClean="0">
                <a:solidFill>
                  <a:srgbClr val="FF0000"/>
                </a:solidFill>
              </a:rPr>
              <a:t>Low Queue Occupancy &amp; High Throughput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rot="10800000">
            <a:off x="787571" y="2715802"/>
            <a:ext cx="2743200" cy="0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29146" y="2069202"/>
            <a:ext cx="330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0" hangingPunct="0">
              <a:spcBef>
                <a:spcPct val="20000"/>
              </a:spcBef>
              <a:defRPr/>
            </a:pPr>
            <a:r>
              <a:rPr lang="en-US" sz="2400" b="1" i="1" kern="0" dirty="0" smtClean="0">
                <a:cs typeface="Times New Roman"/>
              </a:rPr>
              <a:t>vs.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96771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3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TCP (DC-TCP)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3489"/>
            <a:ext cx="8518808" cy="4525963"/>
          </a:xfrm>
        </p:spPr>
        <p:txBody>
          <a:bodyPr/>
          <a:lstStyle/>
          <a:p>
            <a:r>
              <a:rPr lang="en-US" dirty="0" smtClean="0"/>
              <a:t>Proposal from Microsoft Research, 2010</a:t>
            </a:r>
          </a:p>
          <a:p>
            <a:pPr lvl="1"/>
            <a:r>
              <a:rPr lang="en-US" dirty="0" smtClean="0"/>
              <a:t>Incremental fixes to TCP for DC environments </a:t>
            </a:r>
          </a:p>
          <a:p>
            <a:pPr lvl="1"/>
            <a:r>
              <a:rPr lang="en-US" dirty="0" smtClean="0"/>
              <a:t>Deployed in Microsoft datacenters (~rumor)</a:t>
            </a:r>
          </a:p>
          <a:p>
            <a:pPr lvl="1"/>
            <a:endParaRPr lang="en-US" dirty="0"/>
          </a:p>
          <a:p>
            <a:r>
              <a:rPr lang="en-US" dirty="0" smtClean="0"/>
              <a:t>Leverages Explicit Congestion Notification (ECN)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454EE-BB9B-1946-B650-43AA8497107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635"/>
      </p:ext>
    </p:extLst>
  </p:cSld>
  <p:clrMapOvr>
    <a:masterClrMapping/>
  </p:clrMapOvr>
  <p:transition xmlns:p14="http://schemas.microsoft.com/office/powerpoint/2010/main" spd="slow" advTm="2761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915400" cy="1173162"/>
          </a:xfrm>
        </p:spPr>
        <p:txBody>
          <a:bodyPr/>
          <a:lstStyle/>
          <a:p>
            <a:r>
              <a:rPr lang="en-US" sz="3600" dirty="0" smtClean="0"/>
              <a:t>Explicit </a:t>
            </a:r>
            <a:r>
              <a:rPr lang="en-US" sz="3600" dirty="0" smtClean="0"/>
              <a:t>Congestion Notification (ECN)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36738"/>
            <a:ext cx="8763000" cy="4792662"/>
          </a:xfrm>
        </p:spPr>
        <p:txBody>
          <a:bodyPr/>
          <a:lstStyle/>
          <a:p>
            <a:r>
              <a:rPr lang="en-US" sz="2400" dirty="0">
                <a:solidFill>
                  <a:srgbClr val="000090"/>
                </a:solidFill>
              </a:rPr>
              <a:t>Defined in RFC 3168 using </a:t>
            </a:r>
            <a:r>
              <a:rPr lang="en-US" sz="2400" dirty="0" err="1">
                <a:solidFill>
                  <a:srgbClr val="000090"/>
                </a:solidFill>
              </a:rPr>
              <a:t>ToS</a:t>
            </a:r>
            <a:r>
              <a:rPr lang="en-US" sz="2400" dirty="0">
                <a:solidFill>
                  <a:srgbClr val="000090"/>
                </a:solidFill>
              </a:rPr>
              <a:t>/DSCP bits in the IP header</a:t>
            </a:r>
          </a:p>
          <a:p>
            <a:endParaRPr lang="en-US" sz="2400" dirty="0" smtClean="0"/>
          </a:p>
          <a:p>
            <a:r>
              <a:rPr lang="en-US" sz="2400" dirty="0" smtClean="0"/>
              <a:t>Single bit in packet header; set by congested routers</a:t>
            </a:r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If </a:t>
            </a:r>
            <a:r>
              <a:rPr lang="en-US" sz="2000" dirty="0">
                <a:solidFill>
                  <a:srgbClr val="000090"/>
                </a:solidFill>
              </a:rPr>
              <a:t>data packet has bit set, then ACK has ECN bit </a:t>
            </a:r>
            <a:r>
              <a:rPr lang="en-US" sz="2000" dirty="0" smtClean="0">
                <a:solidFill>
                  <a:srgbClr val="000090"/>
                </a:solidFill>
              </a:rPr>
              <a:t>set</a:t>
            </a:r>
          </a:p>
          <a:p>
            <a:endParaRPr lang="en-US" sz="2400" dirty="0" smtClean="0"/>
          </a:p>
          <a:p>
            <a:r>
              <a:rPr lang="en-US" sz="2400" dirty="0" smtClean="0"/>
              <a:t>Routers typically set ECN bit based on average queue length</a:t>
            </a:r>
          </a:p>
          <a:p>
            <a:endParaRPr lang="en-US" sz="2400" dirty="0" smtClean="0"/>
          </a:p>
          <a:p>
            <a:r>
              <a:rPr lang="en-US" sz="2400" dirty="0" smtClean="0"/>
              <a:t>Congestion semantics exactly like that of drop</a:t>
            </a:r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I.e., sender reacts as though it saw a drop</a:t>
            </a:r>
            <a:endParaRPr lang="en-US" sz="2000" dirty="0">
              <a:solidFill>
                <a:srgbClr val="000090"/>
              </a:solidFill>
            </a:endParaRPr>
          </a:p>
          <a:p>
            <a:pPr lvl="5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9447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"/>
          <p:cNvGrpSpPr/>
          <p:nvPr/>
        </p:nvGrpSpPr>
        <p:grpSpPr>
          <a:xfrm>
            <a:off x="6583680" y="4419600"/>
            <a:ext cx="274320" cy="274320"/>
            <a:chOff x="6934200" y="2667000"/>
            <a:chExt cx="274320" cy="274320"/>
          </a:xfrm>
        </p:grpSpPr>
        <p:sp>
          <p:nvSpPr>
            <p:cNvPr id="84" name="Rectangle 163"/>
            <p:cNvSpPr>
              <a:spLocks noChangeArrowheads="1"/>
            </p:cNvSpPr>
            <p:nvPr/>
          </p:nvSpPr>
          <p:spPr bwMode="auto">
            <a:xfrm>
              <a:off x="6934200" y="2667000"/>
              <a:ext cx="274320" cy="274320"/>
            </a:xfrm>
            <a:prstGeom prst="rect">
              <a:avLst/>
            </a:prstGeom>
            <a:gradFill rotWithShape="1">
              <a:gsLst>
                <a:gs pos="0">
                  <a:srgbClr val="000082"/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5400000" scaled="0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  <a:ea typeface="+mn-ea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05638" y="2733675"/>
              <a:ext cx="133350" cy="144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1"/>
          <p:cNvGrpSpPr/>
          <p:nvPr/>
        </p:nvGrpSpPr>
        <p:grpSpPr>
          <a:xfrm>
            <a:off x="6586728" y="3279648"/>
            <a:ext cx="274320" cy="274320"/>
            <a:chOff x="6934200" y="2667000"/>
            <a:chExt cx="274320" cy="274320"/>
          </a:xfrm>
        </p:grpSpPr>
        <p:sp>
          <p:nvSpPr>
            <p:cNvPr id="80" name="Rectangle 163"/>
            <p:cNvSpPr>
              <a:spLocks noChangeArrowheads="1"/>
            </p:cNvSpPr>
            <p:nvPr/>
          </p:nvSpPr>
          <p:spPr bwMode="auto">
            <a:xfrm>
              <a:off x="6934200" y="2667000"/>
              <a:ext cx="274320" cy="274320"/>
            </a:xfrm>
            <a:prstGeom prst="rect">
              <a:avLst/>
            </a:prstGeom>
            <a:gradFill rotWithShape="1">
              <a:gsLst>
                <a:gs pos="0">
                  <a:srgbClr val="F75615">
                    <a:gamma/>
                    <a:shade val="46275"/>
                    <a:invGamma/>
                  </a:srgbClr>
                </a:gs>
                <a:gs pos="50000">
                  <a:srgbClr val="F75615"/>
                </a:gs>
                <a:gs pos="100000">
                  <a:srgbClr val="F75615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  <a:ea typeface="+mn-ea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005638" y="2733675"/>
              <a:ext cx="133350" cy="144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59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553200" y="3212068"/>
            <a:ext cx="3581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6" name="Picture 85" descr="server-gra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9844" y="5502672"/>
            <a:ext cx="915278" cy="974328"/>
          </a:xfrm>
          <a:prstGeom prst="rect">
            <a:avLst/>
          </a:prstGeom>
        </p:spPr>
      </p:pic>
      <p:pic>
        <p:nvPicPr>
          <p:cNvPr id="89" name="Picture 88" descr="server-gra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722" y="1708944"/>
            <a:ext cx="915278" cy="974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Review: The TCP/ECN Control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92824" y="6356350"/>
            <a:ext cx="2133600" cy="365125"/>
          </a:xfrm>
        </p:spPr>
        <p:txBody>
          <a:bodyPr/>
          <a:lstStyle/>
          <a:p>
            <a:fld id="{D6860B3D-D4F8-4840-B91D-0EEC232E35FC}" type="slidenum">
              <a:rPr lang="en-US" smtClean="0"/>
              <a:pPr/>
              <a:t>83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318102" y="4069257"/>
            <a:ext cx="161029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228709" y="2196108"/>
            <a:ext cx="1675522" cy="17662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227831" y="4191000"/>
            <a:ext cx="1676400" cy="17988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51"/>
          <p:cNvGrpSpPr>
            <a:grpSpLocks/>
          </p:cNvGrpSpPr>
          <p:nvPr/>
        </p:nvGrpSpPr>
        <p:grpSpPr bwMode="auto">
          <a:xfrm>
            <a:off x="4038600" y="3766344"/>
            <a:ext cx="1295400" cy="609600"/>
            <a:chOff x="4032" y="480"/>
            <a:chExt cx="768" cy="576"/>
          </a:xfrm>
          <a:gradFill>
            <a:gsLst>
              <a:gs pos="0">
                <a:schemeClr val="bg1"/>
              </a:gs>
              <a:gs pos="100000">
                <a:schemeClr val="hlink"/>
              </a:gs>
            </a:gsLst>
            <a:lin ang="0" scaled="1"/>
          </a:gradFill>
        </p:grpSpPr>
        <p:sp>
          <p:nvSpPr>
            <p:cNvPr id="55" name="Freeform 152"/>
            <p:cNvSpPr>
              <a:spLocks/>
            </p:cNvSpPr>
            <p:nvPr/>
          </p:nvSpPr>
          <p:spPr bwMode="auto">
            <a:xfrm>
              <a:off x="4032" y="480"/>
              <a:ext cx="768" cy="576"/>
            </a:xfrm>
            <a:custGeom>
              <a:avLst/>
              <a:gdLst>
                <a:gd name="T0" fmla="*/ 0 w 768"/>
                <a:gd name="T1" fmla="*/ 0 h 576"/>
                <a:gd name="T2" fmla="*/ 768 w 768"/>
                <a:gd name="T3" fmla="*/ 0 h 576"/>
                <a:gd name="T4" fmla="*/ 768 w 768"/>
                <a:gd name="T5" fmla="*/ 576 h 576"/>
                <a:gd name="T6" fmla="*/ 0 w 76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576"/>
                <a:gd name="T14" fmla="*/ 768 w 76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576">
                  <a:moveTo>
                    <a:pt x="0" y="0"/>
                  </a:moveTo>
                  <a:lnTo>
                    <a:pt x="768" y="0"/>
                  </a:lnTo>
                  <a:lnTo>
                    <a:pt x="768" y="576"/>
                  </a:lnTo>
                  <a:lnTo>
                    <a:pt x="0" y="576"/>
                  </a:lnTo>
                </a:path>
              </a:pathLst>
            </a:cu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333399"/>
                </a:solidFill>
              </a:endParaRPr>
            </a:p>
          </p:txBody>
        </p:sp>
        <p:sp>
          <p:nvSpPr>
            <p:cNvPr id="56" name="Line 153"/>
            <p:cNvSpPr>
              <a:spLocks noChangeShapeType="1"/>
            </p:cNvSpPr>
            <p:nvPr/>
          </p:nvSpPr>
          <p:spPr bwMode="auto">
            <a:xfrm>
              <a:off x="4664" y="653"/>
              <a:ext cx="0" cy="2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41244" y="125174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Sender 1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141244" y="506174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Sender 2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856244" y="3048000"/>
            <a:ext cx="114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Receiver</a:t>
            </a:r>
            <a:endParaRPr lang="en-US" b="1" dirty="0"/>
          </a:p>
        </p:txBody>
      </p:sp>
      <p:sp>
        <p:nvSpPr>
          <p:cNvPr id="33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2" name="Rectangle 163"/>
          <p:cNvSpPr>
            <a:spLocks noChangeArrowheads="1"/>
          </p:cNvSpPr>
          <p:nvPr/>
        </p:nvSpPr>
        <p:spPr bwMode="auto">
          <a:xfrm>
            <a:off x="2017776" y="5749290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5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6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7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8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9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0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1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2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3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4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5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6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7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4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5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6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7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8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9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0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1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2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3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4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5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58" name="Rectangle 163"/>
          <p:cNvSpPr>
            <a:spLocks noChangeArrowheads="1"/>
          </p:cNvSpPr>
          <p:nvPr/>
        </p:nvSpPr>
        <p:spPr bwMode="auto">
          <a:xfrm>
            <a:off x="2017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2017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9" name="Rectangle 163"/>
          <p:cNvSpPr>
            <a:spLocks noChangeArrowheads="1"/>
          </p:cNvSpPr>
          <p:nvPr/>
        </p:nvSpPr>
        <p:spPr bwMode="auto">
          <a:xfrm>
            <a:off x="2017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85" name="Rectangle 163"/>
          <p:cNvSpPr>
            <a:spLocks noChangeArrowheads="1"/>
          </p:cNvSpPr>
          <p:nvPr/>
        </p:nvSpPr>
        <p:spPr bwMode="auto">
          <a:xfrm>
            <a:off x="2017776" y="5748528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pic>
        <p:nvPicPr>
          <p:cNvPr id="5" name="Picture 4" descr="server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2201" y="3534338"/>
            <a:ext cx="1148799" cy="1102845"/>
          </a:xfrm>
          <a:prstGeom prst="rect">
            <a:avLst/>
          </a:prstGeom>
        </p:spPr>
      </p:pic>
      <p:sp>
        <p:nvSpPr>
          <p:cNvPr id="93" name="Oval 92"/>
          <p:cNvSpPr/>
          <p:nvPr/>
        </p:nvSpPr>
        <p:spPr>
          <a:xfrm>
            <a:off x="4514850" y="3962400"/>
            <a:ext cx="133350" cy="1447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307872" y="3962400"/>
            <a:ext cx="133350" cy="1447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08"/>
          <p:cNvGrpSpPr/>
          <p:nvPr/>
        </p:nvGrpSpPr>
        <p:grpSpPr>
          <a:xfrm>
            <a:off x="3581400" y="2819400"/>
            <a:ext cx="2133600" cy="1143794"/>
            <a:chOff x="3962400" y="2667000"/>
            <a:chExt cx="2133600" cy="1143794"/>
          </a:xfrm>
        </p:grpSpPr>
        <p:cxnSp>
          <p:nvCxnSpPr>
            <p:cNvPr id="97" name="Straight Arrow Connector 96"/>
            <p:cNvCxnSpPr/>
            <p:nvPr/>
          </p:nvCxnSpPr>
          <p:spPr>
            <a:xfrm rot="16200000" flipH="1">
              <a:off x="4501515" y="3358515"/>
              <a:ext cx="792480" cy="1104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5400000">
              <a:off x="4403330" y="3370661"/>
              <a:ext cx="796129" cy="841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3962400" y="2667000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ECN Mark (1 bit)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Rectangle 163"/>
          <p:cNvSpPr>
            <a:spLocks noChangeArrowheads="1"/>
          </p:cNvSpPr>
          <p:nvPr/>
        </p:nvSpPr>
        <p:spPr bwMode="auto">
          <a:xfrm>
            <a:off x="6583680" y="4419600"/>
            <a:ext cx="274320" cy="27432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586728" y="3279648"/>
            <a:ext cx="2933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553200" y="4343400"/>
            <a:ext cx="3581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2895600" y="145798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ECN = Explicit Congestion Notification</a:t>
            </a:r>
            <a:endParaRPr lang="en-US" sz="28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000074"/>
      </p:ext>
    </p:extLst>
  </p:cSld>
  <p:clrMapOvr>
    <a:masterClrMapping/>
  </p:clrMapOvr>
  <p:transition xmlns:p14="http://schemas.microsoft.com/office/powerpoint/2010/main" spd="slow" advTm="7090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7 -0.0037 C 0.0342 0.0266 0.10746 0.13371 0.14166 0.17789 C 0.17586 0.22207 0.18455 0.24636 0.2177 0.26139 C 0.25086 0.27643 0.3151 0.26648 0.34062 0.26787 " pathEditMode="relative" rAng="0" ptsTypes="aaaa">
                                      <p:cBhvr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1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268 -0.0037 C 0.0342 0.02662 0.10747 0.1338 0.14167 0.17778 C 0.17587 0.222 0.18854 0.2463 0.21771 0.26135 C 0.24688 0.27639 0.29584 0.26667 0.31632 0.26806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" y="1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198 -0.0007 C 0.03837 -0.04051 0.06476 -0.08032 0.09063 -0.11806 C 0.1165 -0.15579 0.14914 -0.20185 0.16771 -0.22778 C 0.18629 -0.2537 0.1908 -0.26296 0.20174 -0.27315 C 0.21268 -0.28333 0.21858 -0.28634 0.23386 -0.28889 C 0.24914 -0.29144 0.28143 -0.28912 0.29393 -0.28912 " pathEditMode="relative" rAng="0" ptsTypes="aaaaaa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-1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268 -0.0037 C 0.0342 0.02662 0.10747 0.1338 0.14167 0.17778 C 0.17587 0.222 0.19601 0.2463 0.21771 0.26135 C 0.23941 0.27639 0.26042 0.26667 0.27153 0.26806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" y="1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198 -0.00069 C 0.03837 -0.0405 0.06476 -0.08032 0.09063 -0.11805 C 0.1165 -0.15578 0.14914 -0.20185 0.16771 -0.22777 C 0.18629 -0.2537 0.1908 -0.26296 0.20174 -0.27314 C 0.21268 -0.28333 0.22604 -0.28657 0.23386 -0.28888 C 0.24167 -0.2912 0.24549 -0.28796 0.24844 -0.28773 " pathEditMode="relative" rAng="0" ptsTypes="aaaaaa">
                                      <p:cBhvr>
                                        <p:cTn id="1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" y="-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41 0.26764 L 0.51041 0.2676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158 0.26598 L 0.51424 0.2650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9393 -0.29259 L 0.51268 -0.2925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0035 -0.0007 C -0.03871 0.00023 -0.17638 -0.00625 -0.23454 0.00463 C -0.2927 0.01551 -0.31562 0.03819 -0.34826 0.06458 C -0.3809 0.09097 -0.40972 0.13426 -0.43073 0.16296 C -0.45173 0.19166 -0.46545 0.22106 -0.47448 0.23634 " pathEditMode="relative" rAng="0" ptsTypes="aaaaa">
                                      <p:cBhvr>
                                        <p:cTn id="6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11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7101 0.26737 L 0.51424 0.2659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04 0.00139 L 0.24479 0.000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0.00191 0.00277 C -0.09705 0.00416 -0.19218 0.00578 -0.2493 -0.00232 C -0.30642 -0.01041 -0.30781 -0.0111 -0.34427 -0.04556 C -0.38073 -0.08002 -0.42448 -0.14454 -0.46805 -0.20907 " pathEditMode="relative" rAng="0" ptsTypes="aaaA">
                                      <p:cBhvr>
                                        <p:cTn id="7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" y="-105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24219 -0.28935 L 0.51268 -0.2923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" y="-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556 0.0007 L 0.26684 0.00139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-2.5E-6 3.7037E-7 C -0.03698 0.00023 -0.16146 -0.01157 -0.22153 0.00116 C -0.28159 0.01389 -0.31788 0.0375 -0.36024 0.07616 C -0.4026 0.11481 -0.45139 0.20023 -0.47534 0.23287 " pathEditMode="relative" rAng="0" ptsTypes="aaaa">
                                      <p:cBhvr>
                                        <p:cTn id="9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" y="11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90" grpId="0" animBg="1"/>
      <p:bldP spid="62" grpId="0" animBg="1"/>
      <p:bldP spid="62" grpId="1" animBg="1"/>
      <p:bldP spid="62" grpId="2" animBg="1"/>
      <p:bldP spid="58" grpId="0" animBg="1"/>
      <p:bldP spid="58" grpId="1" animBg="1"/>
      <p:bldP spid="58" grpId="2" animBg="1"/>
      <p:bldP spid="64" grpId="0" animBg="1"/>
      <p:bldP spid="64" grpId="1" animBg="1"/>
      <p:bldP spid="64" grpId="2" animBg="1"/>
      <p:bldP spid="79" grpId="0" animBg="1"/>
      <p:bldP spid="79" grpId="1" animBg="1"/>
      <p:bldP spid="79" grpId="2" animBg="1"/>
      <p:bldP spid="85" grpId="0" animBg="1"/>
      <p:bldP spid="85" grpId="1" animBg="1"/>
      <p:bldP spid="85" grpId="2" animBg="1"/>
      <p:bldP spid="93" grpId="0" animBg="1"/>
      <p:bldP spid="93" grpId="1" animBg="1"/>
      <p:bldP spid="93" grpId="2" animBg="1"/>
      <p:bldP spid="95" grpId="0" animBg="1"/>
      <p:bldP spid="95" grpId="1" animBg="1"/>
      <p:bldP spid="95" grpId="2" animBg="1"/>
      <p:bldP spid="63" grpId="0" animBg="1"/>
      <p:bldP spid="91" grpId="0" animBg="1"/>
      <p:bldP spid="8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DC-TCP: key ideas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066800"/>
            <a:ext cx="8991600" cy="517166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React early</a:t>
            </a:r>
            <a:r>
              <a:rPr lang="en-US" sz="2800" dirty="0"/>
              <a:t> </a:t>
            </a:r>
            <a:r>
              <a:rPr lang="en-US" sz="2800" dirty="0" smtClean="0"/>
              <a:t>and quickly: </a:t>
            </a:r>
            <a:r>
              <a:rPr lang="en-US" sz="2400" dirty="0" smtClean="0"/>
              <a:t>use ECN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React in proportion to the </a:t>
            </a:r>
            <a:r>
              <a:rPr lang="en-US" sz="2800" b="1" dirty="0" smtClean="0"/>
              <a:t>extent</a:t>
            </a:r>
            <a:r>
              <a:rPr lang="en-US" sz="2800" dirty="0" smtClean="0"/>
              <a:t> of congestion, not</a:t>
            </a:r>
            <a:br>
              <a:rPr lang="en-US" sz="2800" dirty="0" smtClean="0"/>
            </a:br>
            <a:r>
              <a:rPr lang="en-US" sz="2800" dirty="0" smtClean="0"/>
              <a:t> its </a:t>
            </a:r>
            <a:r>
              <a:rPr lang="en-US" sz="2800" b="1" dirty="0" smtClean="0"/>
              <a:t>presence</a:t>
            </a:r>
            <a:endParaRPr lang="en-US" sz="28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lvl="1">
              <a:buNone/>
            </a:pPr>
            <a:endParaRPr lang="en-US" sz="2000" dirty="0" smtClean="0">
              <a:solidFill>
                <a:srgbClr val="0000CC"/>
              </a:solidFill>
            </a:endParaRPr>
          </a:p>
          <a:p>
            <a:pPr lvl="1"/>
            <a:endParaRPr lang="en-US" sz="2000" dirty="0" smtClean="0">
              <a:solidFill>
                <a:srgbClr val="0000CC"/>
              </a:solidFill>
            </a:endParaRPr>
          </a:p>
          <a:p>
            <a:pPr lvl="1"/>
            <a:endParaRPr lang="en-US" sz="2000" dirty="0" smtClean="0">
              <a:solidFill>
                <a:srgbClr val="0000CC"/>
              </a:solidFill>
            </a:endParaRPr>
          </a:p>
          <a:p>
            <a:pPr lvl="1">
              <a:buNone/>
            </a:pPr>
            <a:endParaRPr lang="en-US" sz="2000" dirty="0" smtClean="0">
              <a:solidFill>
                <a:srgbClr val="0000CC"/>
              </a:solidFill>
            </a:endParaRPr>
          </a:p>
          <a:p>
            <a:pPr>
              <a:buNone/>
            </a:pPr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0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29948"/>
              </p:ext>
            </p:extLst>
          </p:nvPr>
        </p:nvGraphicFramePr>
        <p:xfrm>
          <a:off x="609600" y="3371105"/>
          <a:ext cx="7932821" cy="1699192"/>
        </p:xfrm>
        <a:graphic>
          <a:graphicData uri="http://schemas.openxmlformats.org/drawingml/2006/table">
            <a:tbl>
              <a:tblPr/>
              <a:tblGrid>
                <a:gridCol w="2419434"/>
                <a:gridCol w="2690395"/>
                <a:gridCol w="2822992"/>
              </a:tblGrid>
              <a:tr h="1640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ECN Marks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TCP 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DCTCP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41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1 0 1 1 1 1 0 1 1 1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Cut window by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50%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Cut window by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40%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</a:tr>
              <a:tr h="641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0 0 0 0 0 0 0 0 0 1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Cut window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by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 50%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Cut window by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5%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63"/>
    </mc:Choice>
    <mc:Fallback xmlns:mv="urn:schemas-microsoft-com:mac:vml" xmlns="">
      <mp:transition xmlns:mp="http://schemas.microsoft.com/office/mac/powerpoint/2008/main" spd="slow" advTm="10896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996"/>
            <a:ext cx="8229600" cy="21562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b="1" dirty="0" smtClean="0"/>
              <a:t>Queue Length &gt; K </a:t>
            </a:r>
            <a:br>
              <a:rPr lang="en-US" b="1" dirty="0" smtClean="0"/>
            </a:br>
            <a:r>
              <a:rPr lang="en-US" sz="2000" i="1" dirty="0" smtClean="0"/>
              <a:t>(note: queue length is instantaneous, not average)</a:t>
            </a:r>
          </a:p>
          <a:p>
            <a:pPr lvl="2"/>
            <a:r>
              <a:rPr lang="en-US" dirty="0" smtClean="0"/>
              <a:t>Set ECN bit in packet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89388" y="3714282"/>
            <a:ext cx="2604836" cy="2161339"/>
            <a:chOff x="4114801" y="2419590"/>
            <a:chExt cx="2604836" cy="2161339"/>
          </a:xfrm>
        </p:grpSpPr>
        <p:grpSp>
          <p:nvGrpSpPr>
            <p:cNvPr id="4" name="Group 151"/>
            <p:cNvGrpSpPr>
              <a:grpSpLocks/>
            </p:cNvGrpSpPr>
            <p:nvPr/>
          </p:nvGrpSpPr>
          <p:grpSpPr bwMode="auto">
            <a:xfrm>
              <a:off x="4114801" y="3573369"/>
              <a:ext cx="2209800" cy="609600"/>
              <a:chOff x="4032" y="480"/>
              <a:chExt cx="768" cy="576"/>
            </a:xfrm>
            <a:gradFill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0" scaled="1"/>
            </a:gradFill>
          </p:grpSpPr>
          <p:sp>
            <p:nvSpPr>
              <p:cNvPr id="5" name="Freeform 152"/>
              <p:cNvSpPr>
                <a:spLocks/>
              </p:cNvSpPr>
              <p:nvPr/>
            </p:nvSpPr>
            <p:spPr bwMode="auto">
              <a:xfrm>
                <a:off x="4032" y="480"/>
                <a:ext cx="768" cy="576"/>
              </a:xfrm>
              <a:custGeom>
                <a:avLst/>
                <a:gdLst>
                  <a:gd name="T0" fmla="*/ 0 w 768"/>
                  <a:gd name="T1" fmla="*/ 0 h 576"/>
                  <a:gd name="T2" fmla="*/ 768 w 768"/>
                  <a:gd name="T3" fmla="*/ 0 h 576"/>
                  <a:gd name="T4" fmla="*/ 768 w 768"/>
                  <a:gd name="T5" fmla="*/ 576 h 576"/>
                  <a:gd name="T6" fmla="*/ 0 w 768"/>
                  <a:gd name="T7" fmla="*/ 576 h 5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68"/>
                  <a:gd name="T13" fmla="*/ 0 h 576"/>
                  <a:gd name="T14" fmla="*/ 768 w 768"/>
                  <a:gd name="T15" fmla="*/ 576 h 5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68" h="576">
                    <a:moveTo>
                      <a:pt x="0" y="0"/>
                    </a:moveTo>
                    <a:lnTo>
                      <a:pt x="768" y="0"/>
                    </a:lnTo>
                    <a:lnTo>
                      <a:pt x="768" y="576"/>
                    </a:lnTo>
                    <a:lnTo>
                      <a:pt x="0" y="576"/>
                    </a:lnTo>
                  </a:path>
                </a:pathLst>
              </a:cu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333399"/>
                  </a:solidFill>
                </a:endParaRPr>
              </a:p>
            </p:txBody>
          </p:sp>
          <p:sp>
            <p:nvSpPr>
              <p:cNvPr id="6" name="Line 153"/>
              <p:cNvSpPr>
                <a:spLocks noChangeShapeType="1"/>
              </p:cNvSpPr>
              <p:nvPr/>
            </p:nvSpPr>
            <p:spPr bwMode="auto">
              <a:xfrm>
                <a:off x="4721" y="653"/>
                <a:ext cx="0" cy="288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rot="5400000">
              <a:off x="4744930" y="3889114"/>
              <a:ext cx="1383631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131945" y="2419590"/>
              <a:ext cx="609600" cy="609600"/>
            </a:xfrm>
            <a:prstGeom prst="ellipse">
              <a:avLst/>
            </a:prstGeom>
            <a:solidFill>
              <a:schemeClr val="accent6">
                <a:alpha val="8000"/>
              </a:schemeClr>
            </a:solidFill>
            <a:ln w="38100">
              <a:solidFill>
                <a:srgbClr val="FF0000"/>
              </a:solidFill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9" name="TextBox 14"/>
            <p:cNvSpPr txBox="1">
              <a:spLocks noChangeArrowheads="1"/>
            </p:cNvSpPr>
            <p:nvPr/>
          </p:nvSpPr>
          <p:spPr bwMode="auto">
            <a:xfrm>
              <a:off x="5929564" y="2675247"/>
              <a:ext cx="79007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 smtClean="0">
                  <a:latin typeface="Calibri" charset="0"/>
                </a:rPr>
                <a:t>Don’t </a:t>
              </a:r>
            </a:p>
            <a:p>
              <a:r>
                <a:rPr lang="en-US" sz="2000" b="1" dirty="0" smtClean="0">
                  <a:latin typeface="Calibri" charset="0"/>
                </a:rPr>
                <a:t>Mark</a:t>
              </a:r>
              <a:endParaRPr lang="en-US" sz="2000" b="1" dirty="0">
                <a:latin typeface="Calibri" charset="0"/>
              </a:endParaRPr>
            </a:p>
          </p:txBody>
        </p:sp>
        <p:sp>
          <p:nvSpPr>
            <p:cNvPr id="10" name="TextBox 16"/>
            <p:cNvSpPr txBox="1">
              <a:spLocks noChangeArrowheads="1"/>
            </p:cNvSpPr>
            <p:nvPr/>
          </p:nvSpPr>
          <p:spPr bwMode="auto">
            <a:xfrm>
              <a:off x="4114801" y="2797188"/>
              <a:ext cx="78163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Calibri" charset="0"/>
                </a:rPr>
                <a:t>Mark</a:t>
              </a:r>
              <a:endParaRPr lang="en-US" sz="2800" b="1" dirty="0">
                <a:latin typeface="Calibri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sender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09" y="5239427"/>
            <a:ext cx="8229600" cy="1257668"/>
          </a:xfrm>
        </p:spPr>
        <p:txBody>
          <a:bodyPr anchor="ctr">
            <a:normAutofit/>
          </a:bodyPr>
          <a:lstStyle/>
          <a:p>
            <a:pPr marL="0" lvl="1" indent="0">
              <a:buNone/>
            </a:pPr>
            <a:r>
              <a:rPr lang="el-GR" sz="2400" b="1" i="1" dirty="0" smtClean="0">
                <a:latin typeface="Calibri" charset="0"/>
                <a:ea typeface="ＭＳ Ｐゴシック" charset="-128"/>
                <a:cs typeface="ＭＳ Ｐゴシック" charset="-128"/>
              </a:rPr>
              <a:t>α</a:t>
            </a:r>
            <a:r>
              <a:rPr lang="en-US" sz="2400" b="1" i="1" dirty="0" smtClean="0">
                <a:latin typeface="Calibri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latin typeface="Calibri" charset="0"/>
                <a:ea typeface="ＭＳ Ｐゴシック" charset="-128"/>
                <a:cs typeface="ＭＳ Ｐゴシック" charset="-128"/>
              </a:rPr>
              <a:t>equal to 1 (high congestion):                   (same as TCP!)</a:t>
            </a:r>
            <a:endParaRPr lang="en-US" sz="2400" i="1" dirty="0" smtClean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781409"/>
              </p:ext>
            </p:extLst>
          </p:nvPr>
        </p:nvGraphicFramePr>
        <p:xfrm>
          <a:off x="1227959" y="3210689"/>
          <a:ext cx="7077841" cy="702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3708400" imgH="368300" progId="Equation.3">
                  <p:embed/>
                </p:oleObj>
              </mc:Choice>
              <mc:Fallback>
                <p:oleObj name="Equation" r:id="rId3" imgW="37084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959" y="3210689"/>
                        <a:ext cx="7077841" cy="7029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509214"/>
              </p:ext>
            </p:extLst>
          </p:nvPr>
        </p:nvGraphicFramePr>
        <p:xfrm>
          <a:off x="5969511" y="4413417"/>
          <a:ext cx="1912937" cy="739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5" imgW="952500" imgH="368300" progId="Equation.3">
                  <p:embed/>
                </p:oleObj>
              </mc:Choice>
              <mc:Fallback>
                <p:oleObj name="Equation" r:id="rId5" imgW="9525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511" y="4413417"/>
                        <a:ext cx="1912937" cy="7390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752601"/>
            <a:ext cx="8229600" cy="1257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Maintain running average of the </a:t>
            </a:r>
            <a:r>
              <a:rPr lang="en-US" sz="3200" i="1" dirty="0" smtClean="0">
                <a:solidFill>
                  <a:srgbClr val="0000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fraction </a:t>
            </a:r>
            <a:r>
              <a:rPr lang="en-US" sz="3200" dirty="0" smtClean="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of packets </a:t>
            </a:r>
            <a:r>
              <a:rPr lang="en-US" sz="3200" dirty="0" smtClean="0">
                <a:latin typeface="Calibri" charset="0"/>
                <a:ea typeface="ＭＳ Ｐゴシック" charset="-128"/>
                <a:cs typeface="ＭＳ Ｐゴシック" charset="-128"/>
              </a:rPr>
              <a:t>marked </a:t>
            </a:r>
            <a:r>
              <a:rPr lang="en-US" sz="3200" b="1" dirty="0" smtClean="0">
                <a:latin typeface="Calibri" charset="0"/>
                <a:ea typeface="ＭＳ Ｐゴシック" charset="-128"/>
                <a:cs typeface="ＭＳ Ｐゴシック" charset="-128"/>
              </a:rPr>
              <a:t>(</a:t>
            </a:r>
            <a:r>
              <a:rPr lang="el-GR" sz="3200" b="1" i="1" dirty="0" smtClean="0">
                <a:latin typeface="Calibri" charset="0"/>
                <a:ea typeface="ＭＳ Ｐゴシック" charset="-128"/>
                <a:cs typeface="ＭＳ Ｐゴシック" charset="-128"/>
              </a:rPr>
              <a:t>α</a:t>
            </a:r>
            <a:r>
              <a:rPr lang="en-US" sz="3200" b="1" dirty="0" smtClean="0">
                <a:latin typeface="Calibri" charset="0"/>
                <a:ea typeface="ＭＳ Ｐゴシック" charset="-128"/>
                <a:cs typeface="ＭＳ Ｐゴシック" charset="-128"/>
              </a:rPr>
              <a:t>)</a:t>
            </a:r>
            <a:r>
              <a:rPr lang="en-US" sz="3200" dirty="0" smtClean="0">
                <a:solidFill>
                  <a:srgbClr val="0000CC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.</a:t>
            </a:r>
            <a:endParaRPr lang="en-US" sz="3200" b="1" dirty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4081234"/>
            <a:ext cx="8229600" cy="125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/>
              <a:buChar char="•"/>
            </a:pPr>
            <a:r>
              <a:rPr lang="en-US" sz="3200" dirty="0" smtClean="0">
                <a:solidFill>
                  <a:srgbClr val="FF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Window adapts based on </a:t>
            </a:r>
            <a:r>
              <a:rPr lang="el-GR" sz="3200" b="1" i="1" dirty="0" smtClean="0">
                <a:solidFill>
                  <a:srgbClr val="FF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α</a:t>
            </a:r>
            <a:r>
              <a:rPr lang="en-US" sz="3200" i="1" dirty="0" smtClean="0">
                <a:solidFill>
                  <a:srgbClr val="FF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:</a:t>
            </a:r>
            <a:endParaRPr lang="en-US" sz="3200" i="1" dirty="0">
              <a:solidFill>
                <a:srgbClr val="FF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847754"/>
              </p:ext>
            </p:extLst>
          </p:nvPr>
        </p:nvGraphicFramePr>
        <p:xfrm>
          <a:off x="4758951" y="5527675"/>
          <a:ext cx="11223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7" imgW="558800" imgH="393700" progId="Equation.3">
                  <p:embed/>
                </p:oleObj>
              </mc:Choice>
              <mc:Fallback>
                <p:oleObj name="Equation" r:id="rId7" imgW="558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951" y="5527675"/>
                        <a:ext cx="1122362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2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DCTCP in 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4321314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CC"/>
                </a:solidFill>
              </a:rPr>
              <a:t>Setup: Win 7, Broadcom 1Gbps Switch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Scenario: 2 long-lived flows, K = 30KB</a:t>
            </a:r>
            <a:endParaRPr lang="en-US" sz="2000" b="1" dirty="0">
              <a:solidFill>
                <a:srgbClr val="00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33400" y="1066800"/>
            <a:ext cx="7728023" cy="5410200"/>
            <a:chOff x="533400" y="1219200"/>
            <a:chExt cx="7728023" cy="5410200"/>
          </a:xfrm>
        </p:grpSpPr>
        <p:pic>
          <p:nvPicPr>
            <p:cNvPr id="6" name="Picture 370" descr="dctcp-vs-tcp.pdf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1219200"/>
              <a:ext cx="7728023" cy="541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 rot="16200000">
              <a:off x="-157491" y="2062488"/>
              <a:ext cx="205740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(Kbytes)</a:t>
              </a:r>
              <a:endParaRPr lang="en-US" sz="28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1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68"/>
    </mc:Choice>
    <mc:Fallback xmlns:mv="urn:schemas-microsoft-com:mac:vml" xmlns="">
      <mp:transition xmlns:mp="http://schemas.microsoft.com/office/mac/powerpoint/2008/main" spd="slow" advTm="4826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DC-TCP: why it 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686332"/>
            <a:ext cx="8991600" cy="517166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React early</a:t>
            </a:r>
            <a:r>
              <a:rPr lang="en-US" sz="2800" dirty="0"/>
              <a:t> </a:t>
            </a:r>
            <a:r>
              <a:rPr lang="en-US" sz="2800" dirty="0" smtClean="0"/>
              <a:t>and quickly: </a:t>
            </a:r>
            <a:r>
              <a:rPr lang="en-US" sz="2400" dirty="0" smtClean="0"/>
              <a:t>use ECN </a:t>
            </a:r>
          </a:p>
          <a:p>
            <a:pPr marL="0" indent="0">
              <a:buNone/>
            </a:pPr>
            <a:r>
              <a:rPr lang="en-US" sz="2400" dirty="0">
                <a:sym typeface="Wingdings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sym typeface="Wingdings"/>
              </a:rPr>
              <a:t> Avoid large buildup in queues  lower latency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800" dirty="0" smtClean="0"/>
              <a:t>React in proportion to the </a:t>
            </a:r>
            <a:r>
              <a:rPr lang="en-US" sz="2800" b="1" dirty="0" smtClean="0"/>
              <a:t>extent</a:t>
            </a:r>
            <a:r>
              <a:rPr lang="en-US" sz="2800" dirty="0" smtClean="0"/>
              <a:t> of congestion, not</a:t>
            </a:r>
            <a:br>
              <a:rPr lang="en-US" sz="2800" dirty="0" smtClean="0"/>
            </a:br>
            <a:r>
              <a:rPr lang="en-US" sz="2800" dirty="0" smtClean="0"/>
              <a:t> its </a:t>
            </a:r>
            <a:r>
              <a:rPr lang="en-US" sz="2800" b="1" dirty="0" smtClean="0"/>
              <a:t>presence</a:t>
            </a:r>
            <a:endParaRPr lang="en-US" sz="2800" dirty="0" smtClean="0"/>
          </a:p>
          <a:p>
            <a:pPr lvl="1">
              <a:buFont typeface="Wingdings" charset="0"/>
              <a:buChar char="à"/>
            </a:pPr>
            <a:r>
              <a:rPr lang="en-US" sz="2400" dirty="0" smtClean="0">
                <a:solidFill>
                  <a:srgbClr val="FF0000"/>
                </a:solidFill>
              </a:rPr>
              <a:t>Maintain </a:t>
            </a:r>
            <a:r>
              <a:rPr lang="en-US" sz="2400" dirty="0">
                <a:solidFill>
                  <a:srgbClr val="FF0000"/>
                </a:solidFill>
              </a:rPr>
              <a:t>high throughput by not over-reacting to </a:t>
            </a:r>
            <a:r>
              <a:rPr lang="en-US" sz="2400" dirty="0" smtClean="0">
                <a:solidFill>
                  <a:srgbClr val="FF0000"/>
                </a:solidFill>
              </a:rPr>
              <a:t>congestion</a:t>
            </a:r>
          </a:p>
          <a:p>
            <a:pPr lvl="1">
              <a:buFont typeface="Wingdings" charset="0"/>
              <a:buChar char="à"/>
            </a:pPr>
            <a:r>
              <a:rPr lang="en-US" sz="2400" dirty="0" smtClean="0">
                <a:solidFill>
                  <a:srgbClr val="FF0000"/>
                </a:solidFill>
              </a:rPr>
              <a:t>Reduces variance in sending rates, lowering queue buildups </a:t>
            </a:r>
            <a:endParaRPr lang="en-US" sz="24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lvl="1">
              <a:buNone/>
            </a:pPr>
            <a:endParaRPr lang="en-US" sz="2000" dirty="0" smtClean="0">
              <a:solidFill>
                <a:srgbClr val="0000CC"/>
              </a:solidFill>
            </a:endParaRPr>
          </a:p>
          <a:p>
            <a:pPr lvl="1"/>
            <a:endParaRPr lang="en-US" sz="2000" dirty="0" smtClean="0">
              <a:solidFill>
                <a:srgbClr val="0000CC"/>
              </a:solidFill>
            </a:endParaRPr>
          </a:p>
          <a:p>
            <a:pPr lvl="1"/>
            <a:endParaRPr lang="en-US" sz="2000" dirty="0" smtClean="0">
              <a:solidFill>
                <a:srgbClr val="0000CC"/>
              </a:solidFill>
            </a:endParaRPr>
          </a:p>
          <a:p>
            <a:pPr lvl="1">
              <a:buNone/>
            </a:pPr>
            <a:endParaRPr lang="en-US" sz="2000" dirty="0" smtClean="0">
              <a:solidFill>
                <a:srgbClr val="0000CC"/>
              </a:solidFill>
            </a:endParaRPr>
          </a:p>
          <a:p>
            <a:pPr>
              <a:buNone/>
            </a:pPr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634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63"/>
    </mc:Choice>
    <mc:Fallback xmlns:mv="urn:schemas-microsoft-com:mac:vml" xmlns="">
      <mp:transition xmlns:mp="http://schemas.microsoft.com/office/mac/powerpoint/2008/main" spd="slow" advTm="10896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TCP (DC-TCP)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3489"/>
            <a:ext cx="8518808" cy="4525963"/>
          </a:xfrm>
        </p:spPr>
        <p:txBody>
          <a:bodyPr/>
          <a:lstStyle/>
          <a:p>
            <a:r>
              <a:rPr lang="en-US" dirty="0" smtClean="0"/>
              <a:t>Proposal from Microsoft Research, 2010</a:t>
            </a:r>
          </a:p>
          <a:p>
            <a:pPr lvl="1"/>
            <a:r>
              <a:rPr lang="en-US" dirty="0" smtClean="0"/>
              <a:t>Incremental fixes to TCP for DC environments </a:t>
            </a:r>
          </a:p>
          <a:p>
            <a:pPr lvl="1"/>
            <a:r>
              <a:rPr lang="en-US" dirty="0" smtClean="0"/>
              <a:t>Deployed in Microsoft datacenters (~rumor)</a:t>
            </a:r>
          </a:p>
          <a:p>
            <a:pPr lvl="1"/>
            <a:endParaRPr lang="en-US" dirty="0"/>
          </a:p>
          <a:p>
            <a:r>
              <a:rPr lang="en-US" dirty="0" smtClean="0"/>
              <a:t>Leverages Explicit Congestion Notification (ECN)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An improvement; but still far from “ideal”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454EE-BB9B-1946-B650-43AA8497107D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66981"/>
      </p:ext>
    </p:extLst>
  </p:cSld>
  <p:clrMapOvr>
    <a:masterClrMapping/>
  </p:clrMapOvr>
  <p:transition xmlns:p14="http://schemas.microsoft.com/office/powerpoint/2010/main" spd="slow" advTm="2761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74" y="1626072"/>
            <a:ext cx="6024883" cy="483076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59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E.g., Brocade Reference Design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9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“ideal”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40" y="179746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best measure of performance for a data center transport protocol? </a:t>
            </a:r>
          </a:p>
          <a:p>
            <a:pPr lvl="1"/>
            <a:r>
              <a:rPr lang="en-US" dirty="0" smtClean="0"/>
              <a:t>When the flow is completely transferred?</a:t>
            </a:r>
          </a:p>
          <a:p>
            <a:pPr lvl="1"/>
            <a:r>
              <a:rPr lang="en-US" dirty="0" smtClean="0"/>
              <a:t>Latency of each packet in the flow?</a:t>
            </a:r>
          </a:p>
          <a:p>
            <a:pPr lvl="1"/>
            <a:r>
              <a:rPr lang="en-US" dirty="0" smtClean="0"/>
              <a:t>Number of packet drops?</a:t>
            </a:r>
          </a:p>
          <a:p>
            <a:pPr lvl="1"/>
            <a:r>
              <a:rPr lang="en-US" dirty="0" smtClean="0"/>
              <a:t>Link utilization? </a:t>
            </a:r>
          </a:p>
          <a:p>
            <a:pPr lvl="1"/>
            <a:r>
              <a:rPr lang="en-US" dirty="0" smtClean="0"/>
              <a:t>Average queue length at switches?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711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Completion Time (FCT)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Time from when flow started at the sender, to when all packets in the flow were received at the receiver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4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FCT with DCTCP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382469"/>
              </p:ext>
            </p:extLst>
          </p:nvPr>
        </p:nvGraphicFramePr>
        <p:xfrm>
          <a:off x="1023362" y="1465429"/>
          <a:ext cx="7089567" cy="451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79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53"/>
    </mc:Choice>
    <mc:Fallback xmlns="">
      <p:transition xmlns:p14="http://schemas.microsoft.com/office/powerpoint/2010/main" spd="slow" advTm="4025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2"/>
          <a:stretch/>
        </p:blipFill>
        <p:spPr>
          <a:xfrm>
            <a:off x="685800" y="3961613"/>
            <a:ext cx="7270865" cy="2768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46"/>
            <a:ext cx="8229600" cy="1704798"/>
          </a:xfrm>
        </p:spPr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400" dirty="0" smtClean="0">
                <a:latin typeface="+mn-lt"/>
              </a:rPr>
              <a:t>Recall: “Elephants” and “Mice” </a:t>
            </a:r>
            <a:endParaRPr lang="en-US" sz="4400" dirty="0">
              <a:latin typeface="+mn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504517" y="3902432"/>
            <a:ext cx="0" cy="2379132"/>
          </a:xfrm>
          <a:prstGeom prst="line">
            <a:avLst/>
          </a:prstGeom>
          <a:ln w="508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99026" y="3902432"/>
            <a:ext cx="0" cy="2379132"/>
          </a:xfrm>
          <a:prstGeom prst="line">
            <a:avLst/>
          </a:prstGeom>
          <a:ln w="508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4650" y="5370479"/>
            <a:ext cx="2133600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55% of flows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3% of bytes</a:t>
            </a:r>
            <a:endParaRPr lang="en-US" b="0" dirty="0">
              <a:solidFill>
                <a:prstClr val="whit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29400" y="5336613"/>
            <a:ext cx="216226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5% of flows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35% of bytes</a:t>
            </a:r>
            <a:endParaRPr lang="en-US" b="0" dirty="0">
              <a:solidFill>
                <a:prstClr val="whit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133600" y="4671390"/>
            <a:ext cx="1654143" cy="534909"/>
            <a:chOff x="2286000" y="4419600"/>
            <a:chExt cx="1654143" cy="534909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286000" y="4954509"/>
              <a:ext cx="1654143" cy="0"/>
            </a:xfrm>
            <a:prstGeom prst="line">
              <a:avLst/>
            </a:prstGeom>
            <a:ln w="63500">
              <a:solidFill>
                <a:srgbClr val="C00000"/>
              </a:solidFill>
              <a:prstDash val="sysDot"/>
              <a:headEnd type="stealth" w="lg" len="med"/>
              <a:tailEnd type="none" w="lg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62200" y="4419600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&lt;</a:t>
              </a:r>
              <a:r>
                <a:rPr lang="en-US" dirty="0" smtClean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100KB</a:t>
              </a:r>
              <a:endParaRPr lang="en-US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616574" y="4596699"/>
            <a:ext cx="1613026" cy="533400"/>
            <a:chOff x="6768974" y="4419600"/>
            <a:chExt cx="1613026" cy="5334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768974" y="4953000"/>
              <a:ext cx="1403287" cy="0"/>
            </a:xfrm>
            <a:prstGeom prst="line">
              <a:avLst/>
            </a:prstGeom>
            <a:ln w="63500">
              <a:solidFill>
                <a:srgbClr val="C00000"/>
              </a:solidFill>
              <a:prstDash val="sysDot"/>
              <a:headEnd type="none" w="lg" len="med"/>
              <a:tailEnd type="stealth" w="lg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858000" y="4419600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&gt;10MB</a:t>
              </a:r>
              <a:endParaRPr lang="en-US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45" y="2384507"/>
            <a:ext cx="8711779" cy="1051498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Web search, data mining (Microsoft</a:t>
            </a:r>
            <a:r>
              <a:rPr lang="en-US" dirty="0" smtClean="0"/>
              <a:t>) [</a:t>
            </a:r>
            <a:r>
              <a:rPr lang="en-US" dirty="0" err="1" smtClean="0"/>
              <a:t>Alizadeh</a:t>
            </a:r>
            <a:r>
              <a:rPr lang="en-US" dirty="0" smtClean="0"/>
              <a:t> 2010]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041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FCT with DCTCP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793936"/>
              </p:ext>
            </p:extLst>
          </p:nvPr>
        </p:nvGraphicFramePr>
        <p:xfrm>
          <a:off x="1023362" y="1465429"/>
          <a:ext cx="7089567" cy="451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1060" y="5716228"/>
            <a:ext cx="717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Problem: the mice are delayed by the elephants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91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53"/>
    </mc:Choice>
    <mc:Fallback xmlns="">
      <p:transition xmlns:p14="http://schemas.microsoft.com/office/powerpoint/2010/main" spd="slow" advTm="4025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7651"/>
            <a:ext cx="8229600" cy="12911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Solution: use priorities!</a:t>
            </a:r>
            <a:br>
              <a:rPr lang="en-US" dirty="0" smtClean="0"/>
            </a:br>
            <a:r>
              <a:rPr lang="en-US" sz="3600" i="1" dirty="0" smtClean="0"/>
              <a:t>[</a:t>
            </a:r>
            <a:r>
              <a:rPr lang="en-US" sz="3600" i="1" dirty="0" err="1" smtClean="0"/>
              <a:t>pFabric</a:t>
            </a:r>
            <a:r>
              <a:rPr lang="en-US" sz="3600" i="1" dirty="0" smtClean="0"/>
              <a:t>, </a:t>
            </a:r>
            <a:r>
              <a:rPr lang="en-US" sz="3600" i="1" dirty="0" err="1" smtClean="0"/>
              <a:t>Sigcomm</a:t>
            </a:r>
            <a:r>
              <a:rPr lang="en-US" sz="3600" i="1" dirty="0" smtClean="0"/>
              <a:t> 2013]</a:t>
            </a:r>
            <a:endParaRPr lang="en-US" sz="3600" i="1" dirty="0"/>
          </a:p>
        </p:txBody>
      </p:sp>
      <p:sp>
        <p:nvSpPr>
          <p:cNvPr id="129" name="Rectangle 128"/>
          <p:cNvSpPr/>
          <p:nvPr/>
        </p:nvSpPr>
        <p:spPr>
          <a:xfrm>
            <a:off x="4648200" y="5562600"/>
            <a:ext cx="4471916" cy="506014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492" name="Content Placeholder 2"/>
          <p:cNvSpPr txBox="1">
            <a:spLocks/>
          </p:cNvSpPr>
          <p:nvPr/>
        </p:nvSpPr>
        <p:spPr>
          <a:xfrm>
            <a:off x="457199" y="1828800"/>
            <a:ext cx="8686801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Packets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carry a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single priority number</a:t>
            </a:r>
            <a:endParaRPr lang="en-US" b="1" dirty="0">
              <a:solidFill>
                <a:srgbClr val="000000"/>
              </a:solidFill>
              <a:latin typeface="+mn-lt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+mn-lt"/>
              </a:rPr>
              <a:t>priority = remaining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flow </a:t>
            </a:r>
            <a:r>
              <a:rPr lang="en-US" dirty="0" smtClean="0">
                <a:solidFill>
                  <a:srgbClr val="FF0000"/>
                </a:solidFill>
                <a:latin typeface="+mn-lt"/>
              </a:rPr>
              <a:t>size </a:t>
            </a:r>
            <a:r>
              <a:rPr lang="en-US" dirty="0" smtClean="0">
                <a:latin typeface="+mn-lt"/>
              </a:rPr>
              <a:t>(e.g., #bytes un-</a:t>
            </a:r>
            <a:r>
              <a:rPr lang="en-US" dirty="0" err="1" smtClean="0">
                <a:latin typeface="+mn-lt"/>
              </a:rPr>
              <a:t>acked</a:t>
            </a:r>
            <a:r>
              <a:rPr lang="en-US" dirty="0" smtClean="0">
                <a:latin typeface="+mn-lt"/>
              </a:rPr>
              <a:t>)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solidFill>
                  <a:srgbClr val="000000"/>
                </a:solidFill>
                <a:latin typeface="+mn-lt"/>
              </a:rPr>
              <a:t> </a:t>
            </a:r>
            <a:endParaRPr lang="en-US" b="1" dirty="0" smtClean="0">
              <a:solidFill>
                <a:srgbClr val="000000"/>
              </a:solidFill>
              <a:latin typeface="+mn-lt"/>
              <a:cs typeface="Verdana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+mn-lt"/>
                <a:cs typeface="Verdana"/>
              </a:rPr>
              <a:t>Switches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+mn-lt"/>
                <a:cs typeface="Verdana"/>
              </a:rPr>
              <a:t>very </a:t>
            </a:r>
            <a:r>
              <a:rPr lang="en-US" dirty="0">
                <a:solidFill>
                  <a:srgbClr val="000000"/>
                </a:solidFill>
                <a:latin typeface="+mn-lt"/>
                <a:cs typeface="Verdana"/>
              </a:rPr>
              <a:t>small </a:t>
            </a:r>
            <a:r>
              <a:rPr lang="en-US" dirty="0" smtClean="0">
                <a:solidFill>
                  <a:srgbClr val="000000"/>
                </a:solidFill>
                <a:latin typeface="+mn-lt"/>
                <a:cs typeface="Verdana"/>
              </a:rPr>
              <a:t>queues (e.g., 10 packets)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+mn-lt"/>
                <a:cs typeface="Verdana"/>
              </a:rPr>
              <a:t>send </a:t>
            </a:r>
            <a:r>
              <a:rPr lang="en-US" dirty="0">
                <a:solidFill>
                  <a:srgbClr val="000000"/>
                </a:solidFill>
                <a:latin typeface="+mn-lt"/>
                <a:cs typeface="Verdana"/>
              </a:rPr>
              <a:t>highest priority / drop lowest priority </a:t>
            </a:r>
            <a:r>
              <a:rPr lang="en-US" dirty="0" smtClean="0">
                <a:solidFill>
                  <a:srgbClr val="000000"/>
                </a:solidFill>
                <a:latin typeface="+mn-lt"/>
                <a:cs typeface="Verdana"/>
              </a:rPr>
              <a:t>packet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  <a:latin typeface="+mn-lt"/>
              <a:cs typeface="Verdana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+mn-lt"/>
                <a:cs typeface="Verdana"/>
              </a:rPr>
              <a:t>Servers</a:t>
            </a:r>
            <a:endParaRPr lang="en-US" b="1" dirty="0">
              <a:solidFill>
                <a:srgbClr val="000000"/>
              </a:solidFill>
              <a:latin typeface="+mn-lt"/>
              <a:cs typeface="Verdana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+mn-lt"/>
                <a:cs typeface="Verdana"/>
              </a:rPr>
              <a:t>Transmit/retransmit aggressively (at full link rate)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+mn-lt"/>
                <a:cs typeface="Verdana"/>
              </a:rPr>
              <a:t>Drop transmission rate only under extreme loss (timeouts)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95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8785" y="6501460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09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45"/>
    </mc:Choice>
    <mc:Fallback xmlns="">
      <p:transition xmlns:p14="http://schemas.microsoft.com/office/powerpoint/2010/main" spd="slow" advTm="9264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29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FCT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96</a:t>
            </a:fld>
            <a:endParaRPr lang="en-US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664278"/>
              </p:ext>
            </p:extLst>
          </p:nvPr>
        </p:nvGraphicFramePr>
        <p:xfrm>
          <a:off x="1023362" y="1627427"/>
          <a:ext cx="7089567" cy="451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40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53"/>
    </mc:Choice>
    <mc:Fallback xmlns="">
      <p:transition xmlns:p14="http://schemas.microsoft.com/office/powerpoint/2010/main" spd="slow" advTm="4025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FCT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97</a:t>
            </a:fld>
            <a:endParaRPr lang="en-US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777979"/>
              </p:ext>
            </p:extLst>
          </p:nvPr>
        </p:nvGraphicFramePr>
        <p:xfrm>
          <a:off x="1023362" y="1647532"/>
          <a:ext cx="7089567" cy="451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8785" y="6489131"/>
            <a:ext cx="459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Mohammad </a:t>
            </a:r>
            <a:r>
              <a:rPr lang="en-US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Alizadeh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University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4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53"/>
    </mc:Choice>
    <mc:Fallback xmlns="">
      <p:transition xmlns:p14="http://schemas.microsoft.com/office/powerpoint/2010/main" spd="slow" advTm="4025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pFabric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20171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 smtClean="0"/>
              <a:t>Consider problem of scheduling N jobs at a single queue/processor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>
                <a:solidFill>
                  <a:srgbClr val="000090"/>
                </a:solidFill>
              </a:rPr>
              <a:t>J</a:t>
            </a:r>
            <a:r>
              <a:rPr lang="en-US" sz="2400" baseline="-25000" dirty="0" smtClean="0">
                <a:solidFill>
                  <a:srgbClr val="000090"/>
                </a:solidFill>
              </a:rPr>
              <a:t>1,</a:t>
            </a:r>
            <a:r>
              <a:rPr lang="en-US" sz="2400" dirty="0" smtClean="0">
                <a:solidFill>
                  <a:srgbClr val="000090"/>
                </a:solidFill>
              </a:rPr>
              <a:t> J</a:t>
            </a:r>
            <a:r>
              <a:rPr lang="en-US" sz="2400" baseline="-25000" dirty="0" smtClean="0">
                <a:solidFill>
                  <a:srgbClr val="000090"/>
                </a:solidFill>
              </a:rPr>
              <a:t>2</a:t>
            </a:r>
            <a:r>
              <a:rPr lang="en-US" sz="2400" dirty="0" smtClean="0">
                <a:solidFill>
                  <a:srgbClr val="000090"/>
                </a:solidFill>
              </a:rPr>
              <a:t>, … , </a:t>
            </a:r>
            <a:r>
              <a:rPr lang="en-US" sz="2400" dirty="0" err="1" smtClean="0">
                <a:solidFill>
                  <a:srgbClr val="000090"/>
                </a:solidFill>
              </a:rPr>
              <a:t>J</a:t>
            </a:r>
            <a:r>
              <a:rPr lang="en-US" sz="2400" baseline="-25000" dirty="0" err="1" smtClean="0">
                <a:solidFill>
                  <a:srgbClr val="000090"/>
                </a:solidFill>
              </a:rPr>
              <a:t>n</a:t>
            </a:r>
            <a:r>
              <a:rPr lang="en-US" sz="2400" dirty="0" smtClean="0">
                <a:solidFill>
                  <a:srgbClr val="000090"/>
                </a:solidFill>
              </a:rPr>
              <a:t> with duration T</a:t>
            </a:r>
            <a:r>
              <a:rPr lang="en-US" sz="2400" baseline="-25000" dirty="0" smtClean="0">
                <a:solidFill>
                  <a:srgbClr val="000090"/>
                </a:solidFill>
              </a:rPr>
              <a:t>1</a:t>
            </a:r>
            <a:r>
              <a:rPr lang="en-US" sz="2400" dirty="0" smtClean="0">
                <a:solidFill>
                  <a:srgbClr val="000090"/>
                </a:solidFill>
              </a:rPr>
              <a:t>, T</a:t>
            </a:r>
            <a:r>
              <a:rPr lang="en-US" sz="2400" baseline="-25000" dirty="0" smtClean="0">
                <a:solidFill>
                  <a:srgbClr val="000090"/>
                </a:solidFill>
              </a:rPr>
              <a:t>2</a:t>
            </a:r>
            <a:r>
              <a:rPr lang="en-US" sz="2400" dirty="0" smtClean="0">
                <a:solidFill>
                  <a:srgbClr val="000090"/>
                </a:solidFill>
              </a:rPr>
              <a:t>, …</a:t>
            </a:r>
            <a:r>
              <a:rPr lang="en-US" sz="2400" dirty="0" err="1" smtClean="0">
                <a:solidFill>
                  <a:srgbClr val="000090"/>
                </a:solidFill>
              </a:rPr>
              <a:t>T</a:t>
            </a:r>
            <a:r>
              <a:rPr lang="en-US" sz="2400" baseline="-25000" dirty="0" err="1" smtClean="0">
                <a:solidFill>
                  <a:srgbClr val="000090"/>
                </a:solidFill>
              </a:rPr>
              <a:t>n</a:t>
            </a:r>
            <a:r>
              <a:rPr lang="en-US" sz="2400" dirty="0">
                <a:solidFill>
                  <a:srgbClr val="000090"/>
                </a:solidFill>
              </a:rPr>
              <a:t> </a:t>
            </a:r>
            <a:r>
              <a:rPr lang="en-US" sz="2400" dirty="0" smtClean="0">
                <a:solidFill>
                  <a:srgbClr val="000090"/>
                </a:solidFill>
              </a:rPr>
              <a:t>respectively</a:t>
            </a:r>
            <a:endParaRPr lang="en-US" sz="2800" dirty="0" smtClean="0">
              <a:solidFill>
                <a:srgbClr val="00009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800" dirty="0" smtClean="0"/>
              <a:t>“Shortest Job First” (SJF) scheduling minimizes average Job Completion Time 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>
                <a:solidFill>
                  <a:srgbClr val="000090"/>
                </a:solidFill>
              </a:rPr>
              <a:t>Pick job with minimum T</a:t>
            </a:r>
            <a:r>
              <a:rPr lang="en-US" sz="2400" baseline="-25000" dirty="0" smtClean="0">
                <a:solidFill>
                  <a:srgbClr val="000090"/>
                </a:solidFill>
              </a:rPr>
              <a:t>i </a:t>
            </a:r>
            <a:r>
              <a:rPr lang="en-US" sz="2400" dirty="0" smtClean="0">
                <a:solidFill>
                  <a:srgbClr val="000090"/>
                </a:solidFill>
              </a:rPr>
              <a:t>; de-queue and run ; repeat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>
                <a:solidFill>
                  <a:srgbClr val="000090"/>
                </a:solidFill>
              </a:rPr>
              <a:t>I.e., job that requires minimum runtime has max priority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Solution for a network of queues is NP-hard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Setting priority=remaining flow size is a heuristic to approximate SJF</a:t>
            </a:r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 marL="457200" lvl="1" indent="0">
              <a:lnSpc>
                <a:spcPct val="110000"/>
              </a:lnSpc>
              <a:buNone/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89953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exercise: why does SJF work?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Consider 4 jobs with duration 1,2,4,8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Compute finish times w/ Round-Robin vs. SJF</a:t>
            </a:r>
          </a:p>
          <a:p>
            <a:pPr>
              <a:lnSpc>
                <a:spcPct val="120000"/>
              </a:lnSpc>
            </a:pPr>
            <a:r>
              <a:rPr lang="en-US" dirty="0"/>
              <a:t>Assume </a:t>
            </a:r>
            <a:r>
              <a:rPr lang="en-US" dirty="0" smtClean="0"/>
              <a:t>scheduler: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90"/>
                </a:solidFill>
              </a:rPr>
              <a:t>Picks best job (as per scheduling policy)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90"/>
                </a:solidFill>
              </a:rPr>
              <a:t>Runs job for one time unit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90"/>
                </a:solidFill>
              </a:rPr>
              <a:t>Update job durations 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90"/>
                </a:solidFill>
              </a:rPr>
              <a:t> repeat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Job completion times: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90"/>
                </a:solidFill>
              </a:rPr>
              <a:t>With RR: 1, 5, 10, 15 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90"/>
                </a:solidFill>
              </a:rPr>
              <a:t>With SJF: 1, 3, 7, 15</a:t>
            </a:r>
            <a:endParaRPr lang="en-US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3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7|15.2|1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7|15.2|10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6.7|3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|7.2|10.7|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5|0.1|0.6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0.7|16|4.9|7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4|3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4|37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</TotalTime>
  <Words>4459</Words>
  <Application>Microsoft Macintosh PowerPoint</Application>
  <PresentationFormat>On-screen Show (4:3)</PresentationFormat>
  <Paragraphs>1055</Paragraphs>
  <Slides>100</Slides>
  <Notes>34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3" baseType="lpstr">
      <vt:lpstr>Office Theme</vt:lpstr>
      <vt:lpstr>Equation</vt:lpstr>
      <vt:lpstr>Microsoft Equation</vt:lpstr>
      <vt:lpstr>Datacenters</vt:lpstr>
      <vt:lpstr>What you need to know </vt:lpstr>
      <vt:lpstr>Disclaimer</vt:lpstr>
      <vt:lpstr>Plan </vt:lpstr>
      <vt:lpstr>What goes into a datacenter (network)?</vt:lpstr>
      <vt:lpstr>What goes into a datacenter (network)?</vt:lpstr>
      <vt:lpstr>What goes into a datacenter (network)?</vt:lpstr>
      <vt:lpstr>What goes into a datacenter (network)?</vt:lpstr>
      <vt:lpstr>E.g., Brocade Reference Design</vt:lpstr>
      <vt:lpstr>E.g., Cisco Reference Design</vt:lpstr>
      <vt:lpstr>Datacenters have been around for a while</vt:lpstr>
      <vt:lpstr>What’s new?</vt:lpstr>
      <vt:lpstr>What’s new?</vt:lpstr>
      <vt:lpstr>SCALE!</vt:lpstr>
      <vt:lpstr>How big exactly?</vt:lpstr>
      <vt:lpstr>Implications (1)</vt:lpstr>
      <vt:lpstr>Implications (2)</vt:lpstr>
      <vt:lpstr>Applications</vt:lpstr>
      <vt:lpstr>Partition-Aggregate</vt:lpstr>
      <vt:lpstr>“North – South” Traffic</vt:lpstr>
      <vt:lpstr>Map-Reduce</vt:lpstr>
      <vt:lpstr>Map-Reduce</vt:lpstr>
      <vt:lpstr>“East-West” Traffic</vt:lpstr>
      <vt:lpstr>“East-West” Traffic</vt:lpstr>
      <vt:lpstr>Common traffic pattern:  “Elephants” and “Mice” </vt:lpstr>
      <vt:lpstr>Implications (3)</vt:lpstr>
      <vt:lpstr>High Bandwidth </vt:lpstr>
      <vt:lpstr>DC Network: Just a Giant Switch!</vt:lpstr>
      <vt:lpstr>DC Network: Just a Giant Switch!</vt:lpstr>
      <vt:lpstr>DC Network: Just a Giant Switch!</vt:lpstr>
      <vt:lpstr>High Bandwidth </vt:lpstr>
      <vt:lpstr>Bisection Bandwidth</vt:lpstr>
      <vt:lpstr>Achieving Full Bisection Bandwidth</vt:lpstr>
      <vt:lpstr>Achieving Full Bisection Bandwidth</vt:lpstr>
      <vt:lpstr>Oversubscription</vt:lpstr>
      <vt:lpstr>Better topologies?</vt:lpstr>
      <vt:lpstr>Better topologies?</vt:lpstr>
      <vt:lpstr>Low Latency</vt:lpstr>
      <vt:lpstr>Low Latency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Summary</vt:lpstr>
      <vt:lpstr>What you need to know </vt:lpstr>
      <vt:lpstr>Recap:</vt:lpstr>
      <vt:lpstr>E.g., “Fat Tree” Topology [Sigcomm’08]</vt:lpstr>
      <vt:lpstr>Next: Questions</vt:lpstr>
      <vt:lpstr>Using multiple paths well</vt:lpstr>
      <vt:lpstr>Questions for today</vt:lpstr>
      <vt:lpstr>Extend DV / LS ?</vt:lpstr>
      <vt:lpstr>Forwarding </vt:lpstr>
      <vt:lpstr>Forwarding </vt:lpstr>
      <vt:lpstr>TCP w/ per-packet load balancing</vt:lpstr>
      <vt:lpstr>Forwarding </vt:lpstr>
      <vt:lpstr>Forwarding </vt:lpstr>
      <vt:lpstr>Extend DV / LS ?</vt:lpstr>
      <vt:lpstr>Design a scalable routing solution</vt:lpstr>
      <vt:lpstr>Solution 1: Topology-aware addressing</vt:lpstr>
      <vt:lpstr>Solution 1: Topology-aware addressing</vt:lpstr>
      <vt:lpstr>Solution 1: Topology-aware addressing</vt:lpstr>
      <vt:lpstr>Solution 1: Topology-aware addressing</vt:lpstr>
      <vt:lpstr>Solution 1: Topology-aware addressing</vt:lpstr>
      <vt:lpstr>Solution 1: Topology-aware addressing</vt:lpstr>
      <vt:lpstr>Solution 1: Topology-aware addressing</vt:lpstr>
      <vt:lpstr>Solution 1: Topology-aware addressing</vt:lpstr>
      <vt:lpstr>Solution 2: Centralize + Source Routes</vt:lpstr>
      <vt:lpstr>Solution 2: Centralize + Source Routes</vt:lpstr>
      <vt:lpstr>Questions for today</vt:lpstr>
      <vt:lpstr>Workloads</vt:lpstr>
      <vt:lpstr>Tension Between Requirements</vt:lpstr>
      <vt:lpstr>Data Center TCP (DC-TCP)</vt:lpstr>
      <vt:lpstr>Explicit Congestion Notification (ECN)</vt:lpstr>
      <vt:lpstr>Review: The TCP/ECN Control Loop</vt:lpstr>
      <vt:lpstr>DC-TCP: key ideas</vt:lpstr>
      <vt:lpstr>At the switch</vt:lpstr>
      <vt:lpstr>At the sender</vt:lpstr>
      <vt:lpstr>DCTCP in Action</vt:lpstr>
      <vt:lpstr>DC-TCP: why it works</vt:lpstr>
      <vt:lpstr>Data Center TCP (DC-TCP)</vt:lpstr>
      <vt:lpstr>What’s “ideal” ?</vt:lpstr>
      <vt:lpstr>Flow Completion Time (FCT)</vt:lpstr>
      <vt:lpstr>FCT with DCTCP</vt:lpstr>
      <vt:lpstr>Recall: “Elephants” and “Mice” </vt:lpstr>
      <vt:lpstr>FCT with DCTCP</vt:lpstr>
      <vt:lpstr>Solution: use priorities! [pFabric, Sigcomm 2013]</vt:lpstr>
      <vt:lpstr>FCT</vt:lpstr>
      <vt:lpstr>FCT</vt:lpstr>
      <vt:lpstr>Why does pFabric work?</vt:lpstr>
      <vt:lpstr>DIY exercise: why does SJF work? </vt:lpstr>
      <vt:lpstr>Summary</vt:lpstr>
    </vt:vector>
  </TitlesOfParts>
  <Manager/>
  <Company>U.C.Berkeley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Sylvia Ratnasamy</dc:creator>
  <cp:keywords/>
  <dc:description/>
  <cp:lastModifiedBy>Alefiya Hussain</cp:lastModifiedBy>
  <cp:revision>267</cp:revision>
  <cp:lastPrinted>2016-04-21T15:54:44Z</cp:lastPrinted>
  <dcterms:created xsi:type="dcterms:W3CDTF">2013-11-19T20:08:51Z</dcterms:created>
  <dcterms:modified xsi:type="dcterms:W3CDTF">2016-04-21T17:52:28Z</dcterms:modified>
  <cp:category/>
</cp:coreProperties>
</file>